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6" r:id="rId2"/>
    <p:sldId id="266" r:id="rId3"/>
    <p:sldId id="269" r:id="rId4"/>
    <p:sldId id="270" r:id="rId5"/>
    <p:sldId id="267" r:id="rId6"/>
    <p:sldId id="420" r:id="rId7"/>
    <p:sldId id="268" r:id="rId8"/>
    <p:sldId id="271" r:id="rId9"/>
    <p:sldId id="272" r:id="rId10"/>
    <p:sldId id="273" r:id="rId11"/>
    <p:sldId id="274" r:id="rId12"/>
    <p:sldId id="275" r:id="rId13"/>
    <p:sldId id="276" r:id="rId14"/>
    <p:sldId id="277" r:id="rId15"/>
    <p:sldId id="362" r:id="rId16"/>
    <p:sldId id="278" r:id="rId17"/>
    <p:sldId id="421" r:id="rId18"/>
    <p:sldId id="280" r:id="rId19"/>
    <p:sldId id="279" r:id="rId20"/>
    <p:sldId id="281" r:id="rId21"/>
    <p:sldId id="282" r:id="rId22"/>
    <p:sldId id="283" r:id="rId23"/>
    <p:sldId id="284" r:id="rId24"/>
    <p:sldId id="339" r:id="rId25"/>
    <p:sldId id="340" r:id="rId26"/>
    <p:sldId id="349" r:id="rId27"/>
    <p:sldId id="372" r:id="rId28"/>
    <p:sldId id="373" r:id="rId29"/>
    <p:sldId id="374" r:id="rId30"/>
    <p:sldId id="375" r:id="rId31"/>
    <p:sldId id="342" r:id="rId32"/>
    <p:sldId id="360" r:id="rId33"/>
    <p:sldId id="361" r:id="rId34"/>
    <p:sldId id="363" r:id="rId35"/>
    <p:sldId id="364" r:id="rId36"/>
    <p:sldId id="365" r:id="rId37"/>
    <p:sldId id="366" r:id="rId38"/>
    <p:sldId id="368" r:id="rId39"/>
    <p:sldId id="367" r:id="rId40"/>
    <p:sldId id="369" r:id="rId41"/>
    <p:sldId id="370" r:id="rId42"/>
    <p:sldId id="371" r:id="rId43"/>
    <p:sldId id="343" r:id="rId44"/>
    <p:sldId id="344" r:id="rId45"/>
    <p:sldId id="345" r:id="rId46"/>
    <p:sldId id="347" r:id="rId47"/>
    <p:sldId id="350" r:id="rId48"/>
    <p:sldId id="352" r:id="rId49"/>
    <p:sldId id="353" r:id="rId50"/>
    <p:sldId id="354" r:id="rId51"/>
    <p:sldId id="355" r:id="rId52"/>
    <p:sldId id="356" r:id="rId53"/>
    <p:sldId id="376" r:id="rId54"/>
    <p:sldId id="419" r:id="rId55"/>
    <p:sldId id="377" r:id="rId56"/>
    <p:sldId id="418" r:id="rId57"/>
    <p:sldId id="423" r:id="rId5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7512"/>
    <a:srgbClr val="F08200"/>
    <a:srgbClr val="3A6186"/>
    <a:srgbClr val="262626"/>
    <a:srgbClr val="FFF2CC"/>
    <a:srgbClr val="FFFFFF"/>
    <a:srgbClr val="4472C4"/>
    <a:srgbClr val="4EB1D0"/>
    <a:srgbClr val="F9D347"/>
    <a:srgbClr val="FAD3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0"/>
    <p:restoredTop sz="93858"/>
  </p:normalViewPr>
  <p:slideViewPr>
    <p:cSldViewPr snapToGrid="0" snapToObjects="1" showGuides="1">
      <p:cViewPr varScale="1">
        <p:scale>
          <a:sx n="102" d="100"/>
          <a:sy n="102" d="100"/>
        </p:scale>
        <p:origin x="96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BD1F0-7747-7649-99E9-B2A68C66EFF4}" type="datetimeFigureOut">
              <a:rPr kumimoji="1" lang="zh-TW" altLang="en-US" smtClean="0"/>
              <a:t>2020/12/18</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BE03C-ACB9-4042-85FA-244349B9181F}" type="slidenum">
              <a:rPr kumimoji="1" lang="zh-TW" altLang="en-US" smtClean="0"/>
              <a:t>‹#›</a:t>
            </a:fld>
            <a:endParaRPr kumimoji="1" lang="zh-TW" altLang="en-US"/>
          </a:p>
        </p:txBody>
      </p:sp>
    </p:spTree>
    <p:extLst>
      <p:ext uri="{BB962C8B-B14F-4D97-AF65-F5344CB8AC3E}">
        <p14:creationId xmlns:p14="http://schemas.microsoft.com/office/powerpoint/2010/main" val="1340462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3</a:t>
            </a:fld>
            <a:endParaRPr kumimoji="1" lang="zh-TW" altLang="en-US"/>
          </a:p>
        </p:txBody>
      </p:sp>
    </p:spTree>
    <p:extLst>
      <p:ext uri="{BB962C8B-B14F-4D97-AF65-F5344CB8AC3E}">
        <p14:creationId xmlns:p14="http://schemas.microsoft.com/office/powerpoint/2010/main" val="691634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12</a:t>
            </a:fld>
            <a:endParaRPr kumimoji="1" lang="zh-TW" altLang="en-US"/>
          </a:p>
        </p:txBody>
      </p:sp>
    </p:spTree>
    <p:extLst>
      <p:ext uri="{BB962C8B-B14F-4D97-AF65-F5344CB8AC3E}">
        <p14:creationId xmlns:p14="http://schemas.microsoft.com/office/powerpoint/2010/main" val="1772502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13</a:t>
            </a:fld>
            <a:endParaRPr kumimoji="1" lang="zh-TW" altLang="en-US"/>
          </a:p>
        </p:txBody>
      </p:sp>
    </p:spTree>
    <p:extLst>
      <p:ext uri="{BB962C8B-B14F-4D97-AF65-F5344CB8AC3E}">
        <p14:creationId xmlns:p14="http://schemas.microsoft.com/office/powerpoint/2010/main" val="2043817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14</a:t>
            </a:fld>
            <a:endParaRPr kumimoji="1" lang="zh-TW" altLang="en-US"/>
          </a:p>
        </p:txBody>
      </p:sp>
    </p:spTree>
    <p:extLst>
      <p:ext uri="{BB962C8B-B14F-4D97-AF65-F5344CB8AC3E}">
        <p14:creationId xmlns:p14="http://schemas.microsoft.com/office/powerpoint/2010/main" val="1644391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16</a:t>
            </a:fld>
            <a:endParaRPr kumimoji="1" lang="zh-TW" altLang="en-US"/>
          </a:p>
        </p:txBody>
      </p:sp>
    </p:spTree>
    <p:extLst>
      <p:ext uri="{BB962C8B-B14F-4D97-AF65-F5344CB8AC3E}">
        <p14:creationId xmlns:p14="http://schemas.microsoft.com/office/powerpoint/2010/main" val="1421922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17</a:t>
            </a:fld>
            <a:endParaRPr kumimoji="1" lang="zh-TW" altLang="en-US"/>
          </a:p>
        </p:txBody>
      </p:sp>
    </p:spTree>
    <p:extLst>
      <p:ext uri="{BB962C8B-B14F-4D97-AF65-F5344CB8AC3E}">
        <p14:creationId xmlns:p14="http://schemas.microsoft.com/office/powerpoint/2010/main" val="3056457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18</a:t>
            </a:fld>
            <a:endParaRPr kumimoji="1" lang="zh-TW" altLang="en-US"/>
          </a:p>
        </p:txBody>
      </p:sp>
    </p:spTree>
    <p:extLst>
      <p:ext uri="{BB962C8B-B14F-4D97-AF65-F5344CB8AC3E}">
        <p14:creationId xmlns:p14="http://schemas.microsoft.com/office/powerpoint/2010/main" val="2291838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19</a:t>
            </a:fld>
            <a:endParaRPr kumimoji="1" lang="zh-TW" altLang="en-US"/>
          </a:p>
        </p:txBody>
      </p:sp>
    </p:spTree>
    <p:extLst>
      <p:ext uri="{BB962C8B-B14F-4D97-AF65-F5344CB8AC3E}">
        <p14:creationId xmlns:p14="http://schemas.microsoft.com/office/powerpoint/2010/main" val="336917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20</a:t>
            </a:fld>
            <a:endParaRPr kumimoji="1" lang="zh-TW" altLang="en-US"/>
          </a:p>
        </p:txBody>
      </p:sp>
    </p:spTree>
    <p:extLst>
      <p:ext uri="{BB962C8B-B14F-4D97-AF65-F5344CB8AC3E}">
        <p14:creationId xmlns:p14="http://schemas.microsoft.com/office/powerpoint/2010/main" val="3430916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21</a:t>
            </a:fld>
            <a:endParaRPr kumimoji="1" lang="zh-TW" altLang="en-US"/>
          </a:p>
        </p:txBody>
      </p:sp>
    </p:spTree>
    <p:extLst>
      <p:ext uri="{BB962C8B-B14F-4D97-AF65-F5344CB8AC3E}">
        <p14:creationId xmlns:p14="http://schemas.microsoft.com/office/powerpoint/2010/main" val="2238666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22</a:t>
            </a:fld>
            <a:endParaRPr kumimoji="1" lang="zh-TW" altLang="en-US"/>
          </a:p>
        </p:txBody>
      </p:sp>
    </p:spTree>
    <p:extLst>
      <p:ext uri="{BB962C8B-B14F-4D97-AF65-F5344CB8AC3E}">
        <p14:creationId xmlns:p14="http://schemas.microsoft.com/office/powerpoint/2010/main" val="1020629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4</a:t>
            </a:fld>
            <a:endParaRPr kumimoji="1" lang="zh-TW" altLang="en-US"/>
          </a:p>
        </p:txBody>
      </p:sp>
    </p:spTree>
    <p:extLst>
      <p:ext uri="{BB962C8B-B14F-4D97-AF65-F5344CB8AC3E}">
        <p14:creationId xmlns:p14="http://schemas.microsoft.com/office/powerpoint/2010/main" val="3164179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23</a:t>
            </a:fld>
            <a:endParaRPr kumimoji="1" lang="zh-TW" altLang="en-US"/>
          </a:p>
        </p:txBody>
      </p:sp>
    </p:spTree>
    <p:extLst>
      <p:ext uri="{BB962C8B-B14F-4D97-AF65-F5344CB8AC3E}">
        <p14:creationId xmlns:p14="http://schemas.microsoft.com/office/powerpoint/2010/main" val="3149263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24</a:t>
            </a:fld>
            <a:endParaRPr kumimoji="1" lang="zh-TW" altLang="en-US"/>
          </a:p>
        </p:txBody>
      </p:sp>
    </p:spTree>
    <p:extLst>
      <p:ext uri="{BB962C8B-B14F-4D97-AF65-F5344CB8AC3E}">
        <p14:creationId xmlns:p14="http://schemas.microsoft.com/office/powerpoint/2010/main" val="2460085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25</a:t>
            </a:fld>
            <a:endParaRPr kumimoji="1" lang="zh-TW" altLang="en-US"/>
          </a:p>
        </p:txBody>
      </p:sp>
    </p:spTree>
    <p:extLst>
      <p:ext uri="{BB962C8B-B14F-4D97-AF65-F5344CB8AC3E}">
        <p14:creationId xmlns:p14="http://schemas.microsoft.com/office/powerpoint/2010/main" val="3262413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26</a:t>
            </a:fld>
            <a:endParaRPr kumimoji="1" lang="zh-TW" altLang="en-US"/>
          </a:p>
        </p:txBody>
      </p:sp>
    </p:spTree>
    <p:extLst>
      <p:ext uri="{BB962C8B-B14F-4D97-AF65-F5344CB8AC3E}">
        <p14:creationId xmlns:p14="http://schemas.microsoft.com/office/powerpoint/2010/main" val="1078164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27</a:t>
            </a:fld>
            <a:endParaRPr kumimoji="1" lang="zh-TW" altLang="en-US"/>
          </a:p>
        </p:txBody>
      </p:sp>
    </p:spTree>
    <p:extLst>
      <p:ext uri="{BB962C8B-B14F-4D97-AF65-F5344CB8AC3E}">
        <p14:creationId xmlns:p14="http://schemas.microsoft.com/office/powerpoint/2010/main" val="1858840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28</a:t>
            </a:fld>
            <a:endParaRPr kumimoji="1" lang="zh-TW" altLang="en-US"/>
          </a:p>
        </p:txBody>
      </p:sp>
    </p:spTree>
    <p:extLst>
      <p:ext uri="{BB962C8B-B14F-4D97-AF65-F5344CB8AC3E}">
        <p14:creationId xmlns:p14="http://schemas.microsoft.com/office/powerpoint/2010/main" val="662360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29</a:t>
            </a:fld>
            <a:endParaRPr kumimoji="1" lang="zh-TW" altLang="en-US"/>
          </a:p>
        </p:txBody>
      </p:sp>
    </p:spTree>
    <p:extLst>
      <p:ext uri="{BB962C8B-B14F-4D97-AF65-F5344CB8AC3E}">
        <p14:creationId xmlns:p14="http://schemas.microsoft.com/office/powerpoint/2010/main" val="2287625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30</a:t>
            </a:fld>
            <a:endParaRPr kumimoji="1" lang="zh-TW" altLang="en-US"/>
          </a:p>
        </p:txBody>
      </p:sp>
    </p:spTree>
    <p:extLst>
      <p:ext uri="{BB962C8B-B14F-4D97-AF65-F5344CB8AC3E}">
        <p14:creationId xmlns:p14="http://schemas.microsoft.com/office/powerpoint/2010/main" val="2469344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31</a:t>
            </a:fld>
            <a:endParaRPr kumimoji="1" lang="zh-TW" altLang="en-US"/>
          </a:p>
        </p:txBody>
      </p:sp>
    </p:spTree>
    <p:extLst>
      <p:ext uri="{BB962C8B-B14F-4D97-AF65-F5344CB8AC3E}">
        <p14:creationId xmlns:p14="http://schemas.microsoft.com/office/powerpoint/2010/main" val="4273482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32</a:t>
            </a:fld>
            <a:endParaRPr kumimoji="1" lang="zh-TW" altLang="en-US"/>
          </a:p>
        </p:txBody>
      </p:sp>
    </p:spTree>
    <p:extLst>
      <p:ext uri="{BB962C8B-B14F-4D97-AF65-F5344CB8AC3E}">
        <p14:creationId xmlns:p14="http://schemas.microsoft.com/office/powerpoint/2010/main" val="2023159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5</a:t>
            </a:fld>
            <a:endParaRPr kumimoji="1" lang="zh-TW" altLang="en-US"/>
          </a:p>
        </p:txBody>
      </p:sp>
    </p:spTree>
    <p:extLst>
      <p:ext uri="{BB962C8B-B14F-4D97-AF65-F5344CB8AC3E}">
        <p14:creationId xmlns:p14="http://schemas.microsoft.com/office/powerpoint/2010/main" val="3713995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33</a:t>
            </a:fld>
            <a:endParaRPr kumimoji="1" lang="zh-TW" altLang="en-US"/>
          </a:p>
        </p:txBody>
      </p:sp>
    </p:spTree>
    <p:extLst>
      <p:ext uri="{BB962C8B-B14F-4D97-AF65-F5344CB8AC3E}">
        <p14:creationId xmlns:p14="http://schemas.microsoft.com/office/powerpoint/2010/main" val="4029307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34</a:t>
            </a:fld>
            <a:endParaRPr kumimoji="1" lang="zh-TW" altLang="en-US"/>
          </a:p>
        </p:txBody>
      </p:sp>
    </p:spTree>
    <p:extLst>
      <p:ext uri="{BB962C8B-B14F-4D97-AF65-F5344CB8AC3E}">
        <p14:creationId xmlns:p14="http://schemas.microsoft.com/office/powerpoint/2010/main" val="2496205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35</a:t>
            </a:fld>
            <a:endParaRPr kumimoji="1" lang="zh-TW" altLang="en-US"/>
          </a:p>
        </p:txBody>
      </p:sp>
    </p:spTree>
    <p:extLst>
      <p:ext uri="{BB962C8B-B14F-4D97-AF65-F5344CB8AC3E}">
        <p14:creationId xmlns:p14="http://schemas.microsoft.com/office/powerpoint/2010/main" val="1149413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36</a:t>
            </a:fld>
            <a:endParaRPr kumimoji="1" lang="zh-TW" altLang="en-US"/>
          </a:p>
        </p:txBody>
      </p:sp>
    </p:spTree>
    <p:extLst>
      <p:ext uri="{BB962C8B-B14F-4D97-AF65-F5344CB8AC3E}">
        <p14:creationId xmlns:p14="http://schemas.microsoft.com/office/powerpoint/2010/main" val="3477668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37</a:t>
            </a:fld>
            <a:endParaRPr kumimoji="1" lang="zh-TW" altLang="en-US"/>
          </a:p>
        </p:txBody>
      </p:sp>
    </p:spTree>
    <p:extLst>
      <p:ext uri="{BB962C8B-B14F-4D97-AF65-F5344CB8AC3E}">
        <p14:creationId xmlns:p14="http://schemas.microsoft.com/office/powerpoint/2010/main" val="593998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38</a:t>
            </a:fld>
            <a:endParaRPr kumimoji="1" lang="zh-TW" altLang="en-US"/>
          </a:p>
        </p:txBody>
      </p:sp>
    </p:spTree>
    <p:extLst>
      <p:ext uri="{BB962C8B-B14F-4D97-AF65-F5344CB8AC3E}">
        <p14:creationId xmlns:p14="http://schemas.microsoft.com/office/powerpoint/2010/main" val="1767986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39</a:t>
            </a:fld>
            <a:endParaRPr kumimoji="1" lang="zh-TW" altLang="en-US"/>
          </a:p>
        </p:txBody>
      </p:sp>
    </p:spTree>
    <p:extLst>
      <p:ext uri="{BB962C8B-B14F-4D97-AF65-F5344CB8AC3E}">
        <p14:creationId xmlns:p14="http://schemas.microsoft.com/office/powerpoint/2010/main" val="3638298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40</a:t>
            </a:fld>
            <a:endParaRPr kumimoji="1" lang="zh-TW" altLang="en-US"/>
          </a:p>
        </p:txBody>
      </p:sp>
    </p:spTree>
    <p:extLst>
      <p:ext uri="{BB962C8B-B14F-4D97-AF65-F5344CB8AC3E}">
        <p14:creationId xmlns:p14="http://schemas.microsoft.com/office/powerpoint/2010/main" val="25674852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41</a:t>
            </a:fld>
            <a:endParaRPr kumimoji="1" lang="zh-TW" altLang="en-US"/>
          </a:p>
        </p:txBody>
      </p:sp>
    </p:spTree>
    <p:extLst>
      <p:ext uri="{BB962C8B-B14F-4D97-AF65-F5344CB8AC3E}">
        <p14:creationId xmlns:p14="http://schemas.microsoft.com/office/powerpoint/2010/main" val="34450597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42</a:t>
            </a:fld>
            <a:endParaRPr kumimoji="1" lang="zh-TW" altLang="en-US"/>
          </a:p>
        </p:txBody>
      </p:sp>
    </p:spTree>
    <p:extLst>
      <p:ext uri="{BB962C8B-B14F-4D97-AF65-F5344CB8AC3E}">
        <p14:creationId xmlns:p14="http://schemas.microsoft.com/office/powerpoint/2010/main" val="2782306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6</a:t>
            </a:fld>
            <a:endParaRPr kumimoji="1" lang="zh-TW" altLang="en-US"/>
          </a:p>
        </p:txBody>
      </p:sp>
    </p:spTree>
    <p:extLst>
      <p:ext uri="{BB962C8B-B14F-4D97-AF65-F5344CB8AC3E}">
        <p14:creationId xmlns:p14="http://schemas.microsoft.com/office/powerpoint/2010/main" val="2314707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44</a:t>
            </a:fld>
            <a:endParaRPr kumimoji="1" lang="zh-TW" altLang="en-US"/>
          </a:p>
        </p:txBody>
      </p:sp>
    </p:spTree>
    <p:extLst>
      <p:ext uri="{BB962C8B-B14F-4D97-AF65-F5344CB8AC3E}">
        <p14:creationId xmlns:p14="http://schemas.microsoft.com/office/powerpoint/2010/main" val="2433467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45</a:t>
            </a:fld>
            <a:endParaRPr kumimoji="1" lang="zh-TW" altLang="en-US"/>
          </a:p>
        </p:txBody>
      </p:sp>
    </p:spTree>
    <p:extLst>
      <p:ext uri="{BB962C8B-B14F-4D97-AF65-F5344CB8AC3E}">
        <p14:creationId xmlns:p14="http://schemas.microsoft.com/office/powerpoint/2010/main" val="23359488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46</a:t>
            </a:fld>
            <a:endParaRPr kumimoji="1" lang="zh-TW" altLang="en-US"/>
          </a:p>
        </p:txBody>
      </p:sp>
    </p:spTree>
    <p:extLst>
      <p:ext uri="{BB962C8B-B14F-4D97-AF65-F5344CB8AC3E}">
        <p14:creationId xmlns:p14="http://schemas.microsoft.com/office/powerpoint/2010/main" val="29500128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47</a:t>
            </a:fld>
            <a:endParaRPr kumimoji="1" lang="zh-TW" altLang="en-US"/>
          </a:p>
        </p:txBody>
      </p:sp>
    </p:spTree>
    <p:extLst>
      <p:ext uri="{BB962C8B-B14F-4D97-AF65-F5344CB8AC3E}">
        <p14:creationId xmlns:p14="http://schemas.microsoft.com/office/powerpoint/2010/main" val="22073533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48</a:t>
            </a:fld>
            <a:endParaRPr kumimoji="1" lang="zh-TW" altLang="en-US"/>
          </a:p>
        </p:txBody>
      </p:sp>
    </p:spTree>
    <p:extLst>
      <p:ext uri="{BB962C8B-B14F-4D97-AF65-F5344CB8AC3E}">
        <p14:creationId xmlns:p14="http://schemas.microsoft.com/office/powerpoint/2010/main" val="12870904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49</a:t>
            </a:fld>
            <a:endParaRPr kumimoji="1" lang="zh-TW" altLang="en-US"/>
          </a:p>
        </p:txBody>
      </p:sp>
    </p:spTree>
    <p:extLst>
      <p:ext uri="{BB962C8B-B14F-4D97-AF65-F5344CB8AC3E}">
        <p14:creationId xmlns:p14="http://schemas.microsoft.com/office/powerpoint/2010/main" val="29077381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 </a:t>
            </a:r>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50</a:t>
            </a:fld>
            <a:endParaRPr kumimoji="1" lang="zh-TW" altLang="en-US"/>
          </a:p>
        </p:txBody>
      </p:sp>
    </p:spTree>
    <p:extLst>
      <p:ext uri="{BB962C8B-B14F-4D97-AF65-F5344CB8AC3E}">
        <p14:creationId xmlns:p14="http://schemas.microsoft.com/office/powerpoint/2010/main" val="7790158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 </a:t>
            </a:r>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51</a:t>
            </a:fld>
            <a:endParaRPr kumimoji="1" lang="zh-TW" altLang="en-US"/>
          </a:p>
        </p:txBody>
      </p:sp>
    </p:spTree>
    <p:extLst>
      <p:ext uri="{BB962C8B-B14F-4D97-AF65-F5344CB8AC3E}">
        <p14:creationId xmlns:p14="http://schemas.microsoft.com/office/powerpoint/2010/main" val="35031393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 </a:t>
            </a:r>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52</a:t>
            </a:fld>
            <a:endParaRPr kumimoji="1" lang="zh-TW" altLang="en-US"/>
          </a:p>
        </p:txBody>
      </p:sp>
    </p:spTree>
    <p:extLst>
      <p:ext uri="{BB962C8B-B14F-4D97-AF65-F5344CB8AC3E}">
        <p14:creationId xmlns:p14="http://schemas.microsoft.com/office/powerpoint/2010/main" val="7587559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 </a:t>
            </a:r>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53</a:t>
            </a:fld>
            <a:endParaRPr kumimoji="1" lang="zh-TW" altLang="en-US"/>
          </a:p>
        </p:txBody>
      </p:sp>
    </p:spTree>
    <p:extLst>
      <p:ext uri="{BB962C8B-B14F-4D97-AF65-F5344CB8AC3E}">
        <p14:creationId xmlns:p14="http://schemas.microsoft.com/office/powerpoint/2010/main" val="2799271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7</a:t>
            </a:fld>
            <a:endParaRPr kumimoji="1" lang="zh-TW" altLang="en-US"/>
          </a:p>
        </p:txBody>
      </p:sp>
    </p:spTree>
    <p:extLst>
      <p:ext uri="{BB962C8B-B14F-4D97-AF65-F5344CB8AC3E}">
        <p14:creationId xmlns:p14="http://schemas.microsoft.com/office/powerpoint/2010/main" val="477936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 </a:t>
            </a:r>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54</a:t>
            </a:fld>
            <a:endParaRPr kumimoji="1" lang="zh-TW" altLang="en-US"/>
          </a:p>
        </p:txBody>
      </p:sp>
    </p:spTree>
    <p:extLst>
      <p:ext uri="{BB962C8B-B14F-4D97-AF65-F5344CB8AC3E}">
        <p14:creationId xmlns:p14="http://schemas.microsoft.com/office/powerpoint/2010/main" val="31525284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 </a:t>
            </a:r>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55</a:t>
            </a:fld>
            <a:endParaRPr kumimoji="1" lang="zh-TW" altLang="en-US"/>
          </a:p>
        </p:txBody>
      </p:sp>
    </p:spTree>
    <p:extLst>
      <p:ext uri="{BB962C8B-B14F-4D97-AF65-F5344CB8AC3E}">
        <p14:creationId xmlns:p14="http://schemas.microsoft.com/office/powerpoint/2010/main" val="25845421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56</a:t>
            </a:fld>
            <a:endParaRPr kumimoji="1" lang="zh-TW" altLang="en-US"/>
          </a:p>
        </p:txBody>
      </p:sp>
    </p:spTree>
    <p:extLst>
      <p:ext uri="{BB962C8B-B14F-4D97-AF65-F5344CB8AC3E}">
        <p14:creationId xmlns:p14="http://schemas.microsoft.com/office/powerpoint/2010/main" val="2691137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8</a:t>
            </a:fld>
            <a:endParaRPr kumimoji="1" lang="zh-TW" altLang="en-US"/>
          </a:p>
        </p:txBody>
      </p:sp>
    </p:spTree>
    <p:extLst>
      <p:ext uri="{BB962C8B-B14F-4D97-AF65-F5344CB8AC3E}">
        <p14:creationId xmlns:p14="http://schemas.microsoft.com/office/powerpoint/2010/main" val="812872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9</a:t>
            </a:fld>
            <a:endParaRPr kumimoji="1" lang="zh-TW" altLang="en-US"/>
          </a:p>
        </p:txBody>
      </p:sp>
    </p:spTree>
    <p:extLst>
      <p:ext uri="{BB962C8B-B14F-4D97-AF65-F5344CB8AC3E}">
        <p14:creationId xmlns:p14="http://schemas.microsoft.com/office/powerpoint/2010/main" val="4166574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10</a:t>
            </a:fld>
            <a:endParaRPr kumimoji="1" lang="zh-TW" altLang="en-US"/>
          </a:p>
        </p:txBody>
      </p:sp>
    </p:spTree>
    <p:extLst>
      <p:ext uri="{BB962C8B-B14F-4D97-AF65-F5344CB8AC3E}">
        <p14:creationId xmlns:p14="http://schemas.microsoft.com/office/powerpoint/2010/main" val="697233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6BE03C-ACB9-4042-85FA-244349B9181F}" type="slidenum">
              <a:rPr kumimoji="1" lang="zh-TW" altLang="en-US" smtClean="0"/>
              <a:t>11</a:t>
            </a:fld>
            <a:endParaRPr kumimoji="1" lang="zh-TW" altLang="en-US"/>
          </a:p>
        </p:txBody>
      </p:sp>
    </p:spTree>
    <p:extLst>
      <p:ext uri="{BB962C8B-B14F-4D97-AF65-F5344CB8AC3E}">
        <p14:creationId xmlns:p14="http://schemas.microsoft.com/office/powerpoint/2010/main" val="5891188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195E63CD-0AD2-8C48-8313-BC6974E50816}"/>
              </a:ext>
            </a:extLst>
          </p:cNvPr>
          <p:cNvPicPr>
            <a:picLocks noChangeAspect="1"/>
          </p:cNvPicPr>
          <p:nvPr userDrawn="1"/>
        </p:nvPicPr>
        <p:blipFill>
          <a:blip r:embed="rId2"/>
          <a:stretch>
            <a:fillRect/>
          </a:stretch>
        </p:blipFill>
        <p:spPr>
          <a:xfrm>
            <a:off x="-1" y="0"/>
            <a:ext cx="11874500" cy="6858000"/>
          </a:xfrm>
          <a:prstGeom prst="rect">
            <a:avLst/>
          </a:prstGeom>
        </p:spPr>
      </p:pic>
      <p:sp>
        <p:nvSpPr>
          <p:cNvPr id="2" name="標題 1">
            <a:extLst>
              <a:ext uri="{FF2B5EF4-FFF2-40B4-BE49-F238E27FC236}">
                <a16:creationId xmlns:a16="http://schemas.microsoft.com/office/drawing/2014/main" id="{221F71EF-AA98-354E-9E7A-F53B698FDD2E}"/>
              </a:ext>
            </a:extLst>
          </p:cNvPr>
          <p:cNvSpPr>
            <a:spLocks noGrp="1"/>
          </p:cNvSpPr>
          <p:nvPr>
            <p:ph type="ctrTitle"/>
          </p:nvPr>
        </p:nvSpPr>
        <p:spPr>
          <a:xfrm>
            <a:off x="317501" y="1178808"/>
            <a:ext cx="6222448" cy="2387600"/>
          </a:xfrm>
        </p:spPr>
        <p:txBody>
          <a:bodyPr anchor="b"/>
          <a:lstStyle>
            <a:lvl1pPr algn="l">
              <a:defRPr sz="6000">
                <a:solidFill>
                  <a:schemeClr val="bg1"/>
                </a:solidFill>
                <a:latin typeface="Microsoft YaHei" panose="020B0503020204020204" pitchFamily="34" charset="-122"/>
                <a:ea typeface="Microsoft YaHei" panose="020B0503020204020204" pitchFamily="34" charset="-122"/>
              </a:defRPr>
            </a:lvl1pPr>
          </a:lstStyle>
          <a:p>
            <a:r>
              <a:rPr kumimoji="1" lang="zh-TW" altLang="en-US" dirty="0"/>
              <a:t>按一下以編輯母片標題樣式</a:t>
            </a:r>
          </a:p>
        </p:txBody>
      </p:sp>
      <p:sp>
        <p:nvSpPr>
          <p:cNvPr id="3" name="副標題 2">
            <a:extLst>
              <a:ext uri="{FF2B5EF4-FFF2-40B4-BE49-F238E27FC236}">
                <a16:creationId xmlns:a16="http://schemas.microsoft.com/office/drawing/2014/main" id="{6B4F46C2-D9BF-A642-A5C8-E2A6A8E58164}"/>
              </a:ext>
            </a:extLst>
          </p:cNvPr>
          <p:cNvSpPr>
            <a:spLocks noGrp="1"/>
          </p:cNvSpPr>
          <p:nvPr>
            <p:ph type="subTitle" idx="1" hasCustomPrompt="1"/>
          </p:nvPr>
        </p:nvSpPr>
        <p:spPr>
          <a:xfrm>
            <a:off x="317500" y="3658483"/>
            <a:ext cx="6222448" cy="439064"/>
          </a:xfrm>
        </p:spPr>
        <p:txBody>
          <a:bodyPr/>
          <a:lstStyle>
            <a:lvl1pPr marL="0" indent="0" algn="l">
              <a:buNone/>
              <a:defRPr sz="2400">
                <a:solidFill>
                  <a:schemeClr val="tx2">
                    <a:lumMod val="75000"/>
                  </a:schemeClr>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dirty="0"/>
              <a:t>英文</a:t>
            </a:r>
            <a:r>
              <a:rPr kumimoji="1" lang="en-US" altLang="zh-TW" dirty="0"/>
              <a:t>or</a:t>
            </a:r>
            <a:r>
              <a:rPr kumimoji="1" lang="zh-TW" altLang="en-US" dirty="0"/>
              <a:t>副標</a:t>
            </a:r>
          </a:p>
        </p:txBody>
      </p:sp>
      <p:sp>
        <p:nvSpPr>
          <p:cNvPr id="10" name="文字方塊 9">
            <a:extLst>
              <a:ext uri="{FF2B5EF4-FFF2-40B4-BE49-F238E27FC236}">
                <a16:creationId xmlns:a16="http://schemas.microsoft.com/office/drawing/2014/main" id="{ADB75513-3FDB-B042-B07F-871E7C627AD1}"/>
              </a:ext>
            </a:extLst>
          </p:cNvPr>
          <p:cNvSpPr txBox="1"/>
          <p:nvPr userDrawn="1"/>
        </p:nvSpPr>
        <p:spPr>
          <a:xfrm>
            <a:off x="317500" y="6544734"/>
            <a:ext cx="438009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100" b="0" i="0" dirty="0">
                <a:solidFill>
                  <a:schemeClr val="bg1"/>
                </a:solidFill>
                <a:latin typeface="Microsoft JhengHei" panose="020B0604030504040204" pitchFamily="34" charset="-120"/>
                <a:ea typeface="Microsoft JhengHei" panose="020B0604030504040204" pitchFamily="34" charset="-120"/>
              </a:rPr>
              <a:t>copyright©2020 </a:t>
            </a:r>
            <a:r>
              <a:rPr kumimoji="1" lang="zh-TW" altLang="en-US" sz="1100" b="0" i="0" dirty="0">
                <a:solidFill>
                  <a:schemeClr val="bg1"/>
                </a:solidFill>
                <a:latin typeface="Microsoft JhengHei" panose="020B0604030504040204" pitchFamily="34" charset="-120"/>
                <a:ea typeface="Microsoft JhengHei" panose="020B0604030504040204" pitchFamily="34" charset="-120"/>
              </a:rPr>
              <a:t>財團法人人工智慧科技基金會 </a:t>
            </a:r>
            <a:r>
              <a:rPr kumimoji="1" lang="en-US" altLang="zh-TW" sz="1100" b="0" i="0" dirty="0">
                <a:solidFill>
                  <a:schemeClr val="bg1"/>
                </a:solidFill>
                <a:latin typeface="Microsoft JhengHei" panose="020B0604030504040204" pitchFamily="34" charset="-120"/>
                <a:ea typeface="Microsoft JhengHei" panose="020B0604030504040204" pitchFamily="34" charset="-120"/>
              </a:rPr>
              <a:t>all rights reserved</a:t>
            </a:r>
          </a:p>
        </p:txBody>
      </p:sp>
      <p:pic>
        <p:nvPicPr>
          <p:cNvPr id="13" name="圖片 12">
            <a:extLst>
              <a:ext uri="{FF2B5EF4-FFF2-40B4-BE49-F238E27FC236}">
                <a16:creationId xmlns:a16="http://schemas.microsoft.com/office/drawing/2014/main" id="{89C3678C-A3D8-2E4B-8CDE-556CE6222148}"/>
              </a:ext>
            </a:extLst>
          </p:cNvPr>
          <p:cNvPicPr>
            <a:picLocks noChangeAspect="1"/>
          </p:cNvPicPr>
          <p:nvPr userDrawn="1"/>
        </p:nvPicPr>
        <p:blipFill>
          <a:blip r:embed="rId3"/>
          <a:stretch>
            <a:fillRect/>
          </a:stretch>
        </p:blipFill>
        <p:spPr>
          <a:xfrm>
            <a:off x="9968089" y="113353"/>
            <a:ext cx="2075192" cy="252126"/>
          </a:xfrm>
          <a:prstGeom prst="rect">
            <a:avLst/>
          </a:prstGeom>
        </p:spPr>
      </p:pic>
      <p:sp>
        <p:nvSpPr>
          <p:cNvPr id="11" name="圖片版面配置區 10">
            <a:extLst>
              <a:ext uri="{FF2B5EF4-FFF2-40B4-BE49-F238E27FC236}">
                <a16:creationId xmlns:a16="http://schemas.microsoft.com/office/drawing/2014/main" id="{00C0BAB1-43DF-4793-8CE3-24A02E9CAB0A}"/>
              </a:ext>
            </a:extLst>
          </p:cNvPr>
          <p:cNvSpPr>
            <a:spLocks noGrp="1"/>
          </p:cNvSpPr>
          <p:nvPr>
            <p:ph type="pic" sz="quarter" idx="10" hasCustomPrompt="1"/>
          </p:nvPr>
        </p:nvSpPr>
        <p:spPr>
          <a:xfrm>
            <a:off x="9942050" y="4834820"/>
            <a:ext cx="2074862" cy="644525"/>
          </a:xfrm>
        </p:spPr>
        <p:txBody>
          <a:bodyPr>
            <a:normAutofit/>
          </a:bodyPr>
          <a:lstStyle>
            <a:lvl1pPr marL="0" indent="0" algn="ctr">
              <a:buNone/>
              <a:defRPr sz="2400">
                <a:latin typeface="Microsoft YaHei" panose="020B0503020204020204" pitchFamily="34" charset="-122"/>
                <a:ea typeface="Microsoft YaHei" panose="020B0503020204020204" pitchFamily="34" charset="-122"/>
              </a:defRPr>
            </a:lvl1pPr>
          </a:lstStyle>
          <a:p>
            <a:r>
              <a:rPr lang="zh-TW" altLang="en-US" dirty="0"/>
              <a:t>企業</a:t>
            </a:r>
            <a:r>
              <a:rPr lang="en-US" altLang="zh-TW" dirty="0"/>
              <a:t>logo</a:t>
            </a:r>
            <a:endParaRPr lang="zh-TW" altLang="en-US" dirty="0"/>
          </a:p>
        </p:txBody>
      </p:sp>
      <p:sp>
        <p:nvSpPr>
          <p:cNvPr id="14" name="文字方塊 13">
            <a:extLst>
              <a:ext uri="{FF2B5EF4-FFF2-40B4-BE49-F238E27FC236}">
                <a16:creationId xmlns:a16="http://schemas.microsoft.com/office/drawing/2014/main" id="{BF74762A-2413-4E11-9FC2-AA4B32642B9E}"/>
              </a:ext>
            </a:extLst>
          </p:cNvPr>
          <p:cNvSpPr txBox="1"/>
          <p:nvPr userDrawn="1"/>
        </p:nvSpPr>
        <p:spPr>
          <a:xfrm>
            <a:off x="266496" y="4745216"/>
            <a:ext cx="6120440" cy="646331"/>
          </a:xfrm>
          <a:prstGeom prst="rect">
            <a:avLst/>
          </a:prstGeom>
          <a:noFill/>
        </p:spPr>
        <p:txBody>
          <a:bodyPr wrap="square">
            <a:spAutoFit/>
          </a:bodyPr>
          <a:lstStyle/>
          <a:p>
            <a:r>
              <a:rPr kumimoji="1" lang="en-US" altLang="zh-TW" sz="1800" b="1" dirty="0">
                <a:solidFill>
                  <a:schemeClr val="bg1"/>
                </a:solidFill>
                <a:latin typeface="Microsoft YaHei" panose="020B0503020204020204" pitchFamily="34" charset="-122"/>
                <a:ea typeface="Microsoft YaHei" panose="020B0503020204020204" pitchFamily="34" charset="-122"/>
              </a:rPr>
              <a:t>PRESENTED BY </a:t>
            </a:r>
          </a:p>
          <a:p>
            <a:r>
              <a:rPr kumimoji="1" lang="en-US" altLang="zh-TW" sz="1800" b="1" dirty="0">
                <a:solidFill>
                  <a:schemeClr val="bg1"/>
                </a:solidFill>
                <a:latin typeface="Microsoft YaHei" panose="020B0503020204020204" pitchFamily="34" charset="-122"/>
                <a:ea typeface="Microsoft YaHei" panose="020B0503020204020204" pitchFamily="34" charset="-122"/>
              </a:rPr>
              <a:t>AI Foundation</a:t>
            </a:r>
            <a:endParaRPr kumimoji="1" lang="zh-TW" altLang="en-US" sz="1800" b="1" dirty="0">
              <a:solidFill>
                <a:schemeClr val="bg1"/>
              </a:solidFill>
              <a:latin typeface="Microsoft YaHei" panose="020B0503020204020204" pitchFamily="34" charset="-122"/>
              <a:ea typeface="Microsoft YaHei" panose="020B0503020204020204" pitchFamily="34" charset="-122"/>
            </a:endParaRPr>
          </a:p>
        </p:txBody>
      </p:sp>
      <p:sp>
        <p:nvSpPr>
          <p:cNvPr id="7" name="文字方塊 6">
            <a:extLst>
              <a:ext uri="{FF2B5EF4-FFF2-40B4-BE49-F238E27FC236}">
                <a16:creationId xmlns:a16="http://schemas.microsoft.com/office/drawing/2014/main" id="{80DFEBAC-52F0-4DB3-963C-8FB162CC25DA}"/>
              </a:ext>
            </a:extLst>
          </p:cNvPr>
          <p:cNvSpPr txBox="1"/>
          <p:nvPr userDrawn="1"/>
        </p:nvSpPr>
        <p:spPr>
          <a:xfrm>
            <a:off x="10058714" y="4375884"/>
            <a:ext cx="1958198" cy="369332"/>
          </a:xfrm>
          <a:prstGeom prst="rect">
            <a:avLst/>
          </a:prstGeom>
          <a:noFill/>
        </p:spPr>
        <p:txBody>
          <a:bodyPr wrap="square" rtlCol="0">
            <a:spAutoFit/>
          </a:bodyPr>
          <a:lstStyle/>
          <a:p>
            <a:pPr algn="ctr"/>
            <a:r>
              <a:rPr lang="en-US" altLang="zh-TW" b="1" dirty="0">
                <a:latin typeface="Microsoft YaHei" panose="020B0503020204020204" pitchFamily="34" charset="-122"/>
                <a:ea typeface="Microsoft YaHei" panose="020B0503020204020204" pitchFamily="34" charset="-122"/>
              </a:rPr>
              <a:t>CREATED FOR</a:t>
            </a:r>
          </a:p>
        </p:txBody>
      </p:sp>
      <p:sp>
        <p:nvSpPr>
          <p:cNvPr id="9" name="內容版面配置區 8">
            <a:extLst>
              <a:ext uri="{FF2B5EF4-FFF2-40B4-BE49-F238E27FC236}">
                <a16:creationId xmlns:a16="http://schemas.microsoft.com/office/drawing/2014/main" id="{9270013C-FE1E-4DC1-B074-97B7D204D027}"/>
              </a:ext>
            </a:extLst>
          </p:cNvPr>
          <p:cNvSpPr>
            <a:spLocks noGrp="1"/>
          </p:cNvSpPr>
          <p:nvPr>
            <p:ph sz="quarter" idx="11" hasCustomPrompt="1"/>
          </p:nvPr>
        </p:nvSpPr>
        <p:spPr>
          <a:xfrm>
            <a:off x="266496" y="4467236"/>
            <a:ext cx="1958198" cy="362053"/>
          </a:xfrm>
        </p:spPr>
        <p:txBody>
          <a:bodyPr anchor="ctr">
            <a:noAutofit/>
          </a:bodyPr>
          <a:lstStyle>
            <a:lvl1pPr marL="0" indent="0">
              <a:buNone/>
              <a:defRPr sz="1800" b="1">
                <a:solidFill>
                  <a:schemeClr val="bg1"/>
                </a:solidFill>
                <a:latin typeface="Microsoft YaHei" panose="020B0503020204020204" pitchFamily="34" charset="-122"/>
                <a:ea typeface="Microsoft YaHei" panose="020B0503020204020204" pitchFamily="34" charset="-122"/>
              </a:defRPr>
            </a:lvl1pPr>
          </a:lstStyle>
          <a:p>
            <a:pPr lvl="0"/>
            <a:r>
              <a:rPr lang="en-US" altLang="zh-TW" dirty="0"/>
              <a:t>2020/XX/XX</a:t>
            </a:r>
            <a:endParaRPr lang="zh-TW" altLang="en-US" dirty="0"/>
          </a:p>
        </p:txBody>
      </p:sp>
    </p:spTree>
    <p:extLst>
      <p:ext uri="{BB962C8B-B14F-4D97-AF65-F5344CB8AC3E}">
        <p14:creationId xmlns:p14="http://schemas.microsoft.com/office/powerpoint/2010/main" val="92485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39520E-4FCB-1E43-908F-E6327D0F6D12}"/>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18668215-02C0-0442-B847-8732B6E7F9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7676D76D-F7E9-3A41-9BD1-F101CA0AC8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09C0C5FA-5DBE-8E46-8715-EEA4E5EB6DEA}"/>
              </a:ext>
            </a:extLst>
          </p:cNvPr>
          <p:cNvSpPr>
            <a:spLocks noGrp="1"/>
          </p:cNvSpPr>
          <p:nvPr>
            <p:ph type="dt" sz="half" idx="10"/>
          </p:nvPr>
        </p:nvSpPr>
        <p:spPr/>
        <p:txBody>
          <a:bodyPr/>
          <a:lstStyle/>
          <a:p>
            <a:endParaRPr kumimoji="1" lang="zh-TW" altLang="en-US"/>
          </a:p>
        </p:txBody>
      </p:sp>
      <p:sp>
        <p:nvSpPr>
          <p:cNvPr id="6" name="頁尾版面配置區 5">
            <a:extLst>
              <a:ext uri="{FF2B5EF4-FFF2-40B4-BE49-F238E27FC236}">
                <a16:creationId xmlns:a16="http://schemas.microsoft.com/office/drawing/2014/main" id="{61E7EAA4-3761-1F4E-81AF-CA7082129AA3}"/>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4F214C77-8868-4046-BB21-E6A64CC86CB2}"/>
              </a:ext>
            </a:extLst>
          </p:cNvPr>
          <p:cNvSpPr>
            <a:spLocks noGrp="1"/>
          </p:cNvSpPr>
          <p:nvPr>
            <p:ph type="sldNum" sz="quarter" idx="12"/>
          </p:nvPr>
        </p:nvSpPr>
        <p:spPr/>
        <p:txBody>
          <a:bodyPr/>
          <a:lstStyle/>
          <a:p>
            <a:fld id="{90ABBC54-20FD-A04B-AF5B-AF7F99AF1DEA}" type="slidenum">
              <a:rPr kumimoji="1" lang="zh-TW" altLang="en-US" smtClean="0"/>
              <a:t>‹#›</a:t>
            </a:fld>
            <a:endParaRPr kumimoji="1" lang="zh-TW" altLang="en-US"/>
          </a:p>
        </p:txBody>
      </p:sp>
    </p:spTree>
    <p:extLst>
      <p:ext uri="{BB962C8B-B14F-4D97-AF65-F5344CB8AC3E}">
        <p14:creationId xmlns:p14="http://schemas.microsoft.com/office/powerpoint/2010/main" val="2316319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4B1000-BAFE-C945-926D-70216F4B861A}"/>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0C50770A-6525-634D-B2FF-E3C3B93ECF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73832F0C-ED4B-8344-AF7F-937BD24DC7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E4442252-F4FF-1543-9F0B-889D2A19A94E}"/>
              </a:ext>
            </a:extLst>
          </p:cNvPr>
          <p:cNvSpPr>
            <a:spLocks noGrp="1"/>
          </p:cNvSpPr>
          <p:nvPr>
            <p:ph type="dt" sz="half" idx="10"/>
          </p:nvPr>
        </p:nvSpPr>
        <p:spPr/>
        <p:txBody>
          <a:bodyPr/>
          <a:lstStyle/>
          <a:p>
            <a:endParaRPr kumimoji="1" lang="zh-TW" altLang="en-US"/>
          </a:p>
        </p:txBody>
      </p:sp>
      <p:sp>
        <p:nvSpPr>
          <p:cNvPr id="6" name="頁尾版面配置區 5">
            <a:extLst>
              <a:ext uri="{FF2B5EF4-FFF2-40B4-BE49-F238E27FC236}">
                <a16:creationId xmlns:a16="http://schemas.microsoft.com/office/drawing/2014/main" id="{77F8D808-EF2B-B942-B6DE-C1FD3716CB9B}"/>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E0E47623-1F53-7C46-B481-F2102AB870CA}"/>
              </a:ext>
            </a:extLst>
          </p:cNvPr>
          <p:cNvSpPr>
            <a:spLocks noGrp="1"/>
          </p:cNvSpPr>
          <p:nvPr>
            <p:ph type="sldNum" sz="quarter" idx="12"/>
          </p:nvPr>
        </p:nvSpPr>
        <p:spPr/>
        <p:txBody>
          <a:bodyPr/>
          <a:lstStyle/>
          <a:p>
            <a:fld id="{90ABBC54-20FD-A04B-AF5B-AF7F99AF1DEA}" type="slidenum">
              <a:rPr kumimoji="1" lang="zh-TW" altLang="en-US" smtClean="0"/>
              <a:t>‹#›</a:t>
            </a:fld>
            <a:endParaRPr kumimoji="1" lang="zh-TW" altLang="en-US"/>
          </a:p>
        </p:txBody>
      </p:sp>
    </p:spTree>
    <p:extLst>
      <p:ext uri="{BB962C8B-B14F-4D97-AF65-F5344CB8AC3E}">
        <p14:creationId xmlns:p14="http://schemas.microsoft.com/office/powerpoint/2010/main" val="2353214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10DE97-9E3B-834F-90F6-8682B0875954}"/>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91F256D2-C4F1-D548-B272-52AC377E49C7}"/>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078285CE-A7B0-F045-ABB3-2A46A6EAA22D}"/>
              </a:ext>
            </a:extLst>
          </p:cNvPr>
          <p:cNvSpPr>
            <a:spLocks noGrp="1"/>
          </p:cNvSpPr>
          <p:nvPr>
            <p:ph type="dt" sz="half" idx="10"/>
          </p:nvPr>
        </p:nvSpPr>
        <p:spPr/>
        <p:txBody>
          <a:bodyPr/>
          <a:lstStyle/>
          <a:p>
            <a:endParaRPr kumimoji="1" lang="zh-TW" altLang="en-US"/>
          </a:p>
        </p:txBody>
      </p:sp>
      <p:sp>
        <p:nvSpPr>
          <p:cNvPr id="5" name="頁尾版面配置區 4">
            <a:extLst>
              <a:ext uri="{FF2B5EF4-FFF2-40B4-BE49-F238E27FC236}">
                <a16:creationId xmlns:a16="http://schemas.microsoft.com/office/drawing/2014/main" id="{64B36ACE-F737-E647-98D2-087CCCD920E3}"/>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712F47F-B7BD-B045-860D-A4BBDA34D90D}"/>
              </a:ext>
            </a:extLst>
          </p:cNvPr>
          <p:cNvSpPr>
            <a:spLocks noGrp="1"/>
          </p:cNvSpPr>
          <p:nvPr>
            <p:ph type="sldNum" sz="quarter" idx="12"/>
          </p:nvPr>
        </p:nvSpPr>
        <p:spPr/>
        <p:txBody>
          <a:bodyPr/>
          <a:lstStyle/>
          <a:p>
            <a:fld id="{90ABBC54-20FD-A04B-AF5B-AF7F99AF1DEA}" type="slidenum">
              <a:rPr kumimoji="1" lang="zh-TW" altLang="en-US" smtClean="0"/>
              <a:t>‹#›</a:t>
            </a:fld>
            <a:endParaRPr kumimoji="1" lang="zh-TW" altLang="en-US"/>
          </a:p>
        </p:txBody>
      </p:sp>
    </p:spTree>
    <p:extLst>
      <p:ext uri="{BB962C8B-B14F-4D97-AF65-F5344CB8AC3E}">
        <p14:creationId xmlns:p14="http://schemas.microsoft.com/office/powerpoint/2010/main" val="1506482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1D235E6-95D8-D64B-A06E-F10729C74BE6}"/>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CFE27EFF-4B1F-A84F-A734-B8C11A8D30D1}"/>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74854E4C-5AB6-FD4A-A6F3-03413F81D1F2}"/>
              </a:ext>
            </a:extLst>
          </p:cNvPr>
          <p:cNvSpPr>
            <a:spLocks noGrp="1"/>
          </p:cNvSpPr>
          <p:nvPr>
            <p:ph type="dt" sz="half" idx="10"/>
          </p:nvPr>
        </p:nvSpPr>
        <p:spPr/>
        <p:txBody>
          <a:bodyPr/>
          <a:lstStyle/>
          <a:p>
            <a:endParaRPr kumimoji="1" lang="zh-TW" altLang="en-US"/>
          </a:p>
        </p:txBody>
      </p:sp>
      <p:sp>
        <p:nvSpPr>
          <p:cNvPr id="5" name="頁尾版面配置區 4">
            <a:extLst>
              <a:ext uri="{FF2B5EF4-FFF2-40B4-BE49-F238E27FC236}">
                <a16:creationId xmlns:a16="http://schemas.microsoft.com/office/drawing/2014/main" id="{9E529C82-869A-0D46-85DA-3A6DC2099105}"/>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4AA141C1-FC1F-E245-B73D-A730B0B568CB}"/>
              </a:ext>
            </a:extLst>
          </p:cNvPr>
          <p:cNvSpPr>
            <a:spLocks noGrp="1"/>
          </p:cNvSpPr>
          <p:nvPr>
            <p:ph type="sldNum" sz="quarter" idx="12"/>
          </p:nvPr>
        </p:nvSpPr>
        <p:spPr/>
        <p:txBody>
          <a:bodyPr/>
          <a:lstStyle/>
          <a:p>
            <a:fld id="{90ABBC54-20FD-A04B-AF5B-AF7F99AF1DEA}" type="slidenum">
              <a:rPr kumimoji="1" lang="zh-TW" altLang="en-US" smtClean="0"/>
              <a:t>‹#›</a:t>
            </a:fld>
            <a:endParaRPr kumimoji="1" lang="zh-TW" altLang="en-US"/>
          </a:p>
        </p:txBody>
      </p:sp>
    </p:spTree>
    <p:extLst>
      <p:ext uri="{BB962C8B-B14F-4D97-AF65-F5344CB8AC3E}">
        <p14:creationId xmlns:p14="http://schemas.microsoft.com/office/powerpoint/2010/main" val="301563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A7F731F6-FDF7-C941-A5D0-63AA334F2685}"/>
              </a:ext>
            </a:extLst>
          </p:cNvPr>
          <p:cNvGrpSpPr/>
          <p:nvPr userDrawn="1"/>
        </p:nvGrpSpPr>
        <p:grpSpPr>
          <a:xfrm>
            <a:off x="7620001" y="6627346"/>
            <a:ext cx="4760802" cy="215444"/>
            <a:chOff x="3386667" y="6230866"/>
            <a:chExt cx="6084711" cy="275356"/>
          </a:xfrm>
        </p:grpSpPr>
        <p:pic>
          <p:nvPicPr>
            <p:cNvPr id="9" name="圖片 8">
              <a:extLst>
                <a:ext uri="{FF2B5EF4-FFF2-40B4-BE49-F238E27FC236}">
                  <a16:creationId xmlns:a16="http://schemas.microsoft.com/office/drawing/2014/main" id="{D5D810CE-0B07-774C-8267-58CF78359CAC}"/>
                </a:ext>
              </a:extLst>
            </p:cNvPr>
            <p:cNvPicPr>
              <a:picLocks noChangeAspect="1"/>
            </p:cNvPicPr>
            <p:nvPr userDrawn="1"/>
          </p:nvPicPr>
          <p:blipFill>
            <a:blip r:embed="rId2">
              <a:duotone>
                <a:prstClr val="black"/>
                <a:schemeClr val="accent3">
                  <a:tint val="45000"/>
                  <a:satMod val="400000"/>
                </a:schemeClr>
              </a:duotone>
            </a:blip>
            <a:stretch>
              <a:fillRect/>
            </a:stretch>
          </p:blipFill>
          <p:spPr>
            <a:xfrm>
              <a:off x="3386667" y="6250725"/>
              <a:ext cx="1712534" cy="208065"/>
            </a:xfrm>
            <a:prstGeom prst="rect">
              <a:avLst/>
            </a:prstGeom>
          </p:spPr>
        </p:pic>
        <p:sp>
          <p:nvSpPr>
            <p:cNvPr id="10" name="文字方塊 9">
              <a:extLst>
                <a:ext uri="{FF2B5EF4-FFF2-40B4-BE49-F238E27FC236}">
                  <a16:creationId xmlns:a16="http://schemas.microsoft.com/office/drawing/2014/main" id="{4B048472-F2AC-A84F-8108-85D5609944FD}"/>
                </a:ext>
              </a:extLst>
            </p:cNvPr>
            <p:cNvSpPr txBox="1"/>
            <p:nvPr userDrawn="1"/>
          </p:nvSpPr>
          <p:spPr>
            <a:xfrm>
              <a:off x="4996746" y="6230866"/>
              <a:ext cx="4474632" cy="275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800" b="0" i="0" dirty="0">
                  <a:solidFill>
                    <a:schemeClr val="bg2">
                      <a:lumMod val="50000"/>
                    </a:schemeClr>
                  </a:solidFill>
                  <a:latin typeface="Microsoft JhengHei" panose="020B0604030504040204" pitchFamily="34" charset="-120"/>
                  <a:ea typeface="Microsoft JhengHei" panose="020B0604030504040204" pitchFamily="34" charset="-120"/>
                </a:rPr>
                <a:t>｜</a:t>
              </a:r>
              <a:r>
                <a:rPr kumimoji="1" lang="en-US" altLang="zh-TW" sz="800" b="0" i="0" dirty="0">
                  <a:solidFill>
                    <a:schemeClr val="bg2">
                      <a:lumMod val="50000"/>
                    </a:schemeClr>
                  </a:solidFill>
                  <a:latin typeface="Microsoft JhengHei" panose="020B0604030504040204" pitchFamily="34" charset="-120"/>
                  <a:ea typeface="Microsoft JhengHei" panose="020B0604030504040204" pitchFamily="34" charset="-120"/>
                </a:rPr>
                <a:t>copyright©2020 </a:t>
              </a:r>
              <a:r>
                <a:rPr kumimoji="1" lang="zh-TW" altLang="en-US" sz="800" b="0" i="0" dirty="0">
                  <a:solidFill>
                    <a:schemeClr val="bg2">
                      <a:lumMod val="50000"/>
                    </a:schemeClr>
                  </a:solidFill>
                  <a:latin typeface="Microsoft JhengHei" panose="020B0604030504040204" pitchFamily="34" charset="-120"/>
                  <a:ea typeface="Microsoft JhengHei" panose="020B0604030504040204" pitchFamily="34" charset="-120"/>
                </a:rPr>
                <a:t>財團法人人工智慧科技基金會 </a:t>
              </a:r>
              <a:r>
                <a:rPr kumimoji="1" lang="en-US" altLang="zh-TW" sz="800" b="0" i="0" dirty="0">
                  <a:solidFill>
                    <a:schemeClr val="bg2">
                      <a:lumMod val="50000"/>
                    </a:schemeClr>
                  </a:solidFill>
                  <a:latin typeface="Microsoft JhengHei" panose="020B0604030504040204" pitchFamily="34" charset="-120"/>
                  <a:ea typeface="Microsoft JhengHei" panose="020B0604030504040204" pitchFamily="34" charset="-120"/>
                </a:rPr>
                <a:t>all rights reserved</a:t>
              </a:r>
            </a:p>
          </p:txBody>
        </p:sp>
      </p:grpSp>
      <p:pic>
        <p:nvPicPr>
          <p:cNvPr id="4" name="圖片 3">
            <a:extLst>
              <a:ext uri="{FF2B5EF4-FFF2-40B4-BE49-F238E27FC236}">
                <a16:creationId xmlns:a16="http://schemas.microsoft.com/office/drawing/2014/main" id="{FFB77856-E68E-4FA0-BFA4-AD66094A535E}"/>
              </a:ext>
            </a:extLst>
          </p:cNvPr>
          <p:cNvPicPr>
            <a:picLocks noChangeAspect="1"/>
          </p:cNvPicPr>
          <p:nvPr userDrawn="1"/>
        </p:nvPicPr>
        <p:blipFill rotWithShape="1">
          <a:blip r:embed="rId3" cstate="hqprint">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0" y="0"/>
            <a:ext cx="12192000" cy="3087022"/>
          </a:xfrm>
          <a:prstGeom prst="rect">
            <a:avLst/>
          </a:prstGeom>
        </p:spPr>
      </p:pic>
      <p:cxnSp>
        <p:nvCxnSpPr>
          <p:cNvPr id="14" name="直線接點 13">
            <a:extLst>
              <a:ext uri="{FF2B5EF4-FFF2-40B4-BE49-F238E27FC236}">
                <a16:creationId xmlns:a16="http://schemas.microsoft.com/office/drawing/2014/main" id="{8FC72D80-5D34-4DEB-BFB6-614496C06A2B}"/>
              </a:ext>
            </a:extLst>
          </p:cNvPr>
          <p:cNvCxnSpPr>
            <a:cxnSpLocks/>
          </p:cNvCxnSpPr>
          <p:nvPr userDrawn="1"/>
        </p:nvCxnSpPr>
        <p:spPr>
          <a:xfrm>
            <a:off x="10783019" y="0"/>
            <a:ext cx="1158777" cy="1545579"/>
          </a:xfrm>
          <a:prstGeom prst="line">
            <a:avLst/>
          </a:prstGeom>
          <a:ln w="19050">
            <a:solidFill>
              <a:srgbClr val="42BEE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53C58395-9577-4CA2-8C8A-A7289CEBB4C1}"/>
              </a:ext>
            </a:extLst>
          </p:cNvPr>
          <p:cNvCxnSpPr>
            <a:cxnSpLocks/>
          </p:cNvCxnSpPr>
          <p:nvPr userDrawn="1"/>
        </p:nvCxnSpPr>
        <p:spPr>
          <a:xfrm flipH="1">
            <a:off x="10780641" y="1540097"/>
            <a:ext cx="1158774" cy="1548679"/>
          </a:xfrm>
          <a:prstGeom prst="line">
            <a:avLst/>
          </a:prstGeom>
          <a:ln w="19050">
            <a:solidFill>
              <a:srgbClr val="42BEE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43CF5E22-F950-401E-BFF9-058CDC39B05C}"/>
              </a:ext>
            </a:extLst>
          </p:cNvPr>
          <p:cNvCxnSpPr>
            <a:cxnSpLocks/>
          </p:cNvCxnSpPr>
          <p:nvPr userDrawn="1"/>
        </p:nvCxnSpPr>
        <p:spPr>
          <a:xfrm>
            <a:off x="8850195" y="-37112"/>
            <a:ext cx="1186601" cy="158269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5EEC0DB0-5FC6-4B2C-A22B-EA24A2597E68}"/>
              </a:ext>
            </a:extLst>
          </p:cNvPr>
          <p:cNvSpPr/>
          <p:nvPr userDrawn="1"/>
        </p:nvSpPr>
        <p:spPr>
          <a:xfrm>
            <a:off x="0" y="0"/>
            <a:ext cx="12192000" cy="2929710"/>
          </a:xfrm>
          <a:prstGeom prst="rect">
            <a:avLst/>
          </a:prstGeom>
          <a:solidFill>
            <a:srgbClr val="FFFFFF">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a:extLst>
              <a:ext uri="{FF2B5EF4-FFF2-40B4-BE49-F238E27FC236}">
                <a16:creationId xmlns:a16="http://schemas.microsoft.com/office/drawing/2014/main" id="{FE26315F-9A14-40FE-9ED7-2003F5347E69}"/>
              </a:ext>
            </a:extLst>
          </p:cNvPr>
          <p:cNvCxnSpPr>
            <a:cxnSpLocks/>
          </p:cNvCxnSpPr>
          <p:nvPr userDrawn="1"/>
        </p:nvCxnSpPr>
        <p:spPr>
          <a:xfrm flipH="1">
            <a:off x="8805011" y="1543511"/>
            <a:ext cx="1231785" cy="164515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箭號: ＞形 5">
            <a:extLst>
              <a:ext uri="{FF2B5EF4-FFF2-40B4-BE49-F238E27FC236}">
                <a16:creationId xmlns:a16="http://schemas.microsoft.com/office/drawing/2014/main" id="{A5CB3675-06DE-431B-89D5-080EB25826FE}"/>
              </a:ext>
            </a:extLst>
          </p:cNvPr>
          <p:cNvSpPr/>
          <p:nvPr userDrawn="1"/>
        </p:nvSpPr>
        <p:spPr>
          <a:xfrm>
            <a:off x="7910423" y="0"/>
            <a:ext cx="2872596" cy="3091157"/>
          </a:xfrm>
          <a:custGeom>
            <a:avLst/>
            <a:gdLst>
              <a:gd name="connsiteX0" fmla="*/ 0 w 2872596"/>
              <a:gd name="connsiteY0" fmla="*/ 0 h 3087021"/>
              <a:gd name="connsiteX1" fmla="*/ 1713819 w 2872596"/>
              <a:gd name="connsiteY1" fmla="*/ 0 h 3087021"/>
              <a:gd name="connsiteX2" fmla="*/ 2872596 w 2872596"/>
              <a:gd name="connsiteY2" fmla="*/ 1543511 h 3087021"/>
              <a:gd name="connsiteX3" fmla="*/ 1713819 w 2872596"/>
              <a:gd name="connsiteY3" fmla="*/ 3087021 h 3087021"/>
              <a:gd name="connsiteX4" fmla="*/ 0 w 2872596"/>
              <a:gd name="connsiteY4" fmla="*/ 3087021 h 3087021"/>
              <a:gd name="connsiteX5" fmla="*/ 1158777 w 2872596"/>
              <a:gd name="connsiteY5" fmla="*/ 1543511 h 3087021"/>
              <a:gd name="connsiteX6" fmla="*/ 0 w 2872596"/>
              <a:gd name="connsiteY6" fmla="*/ 0 h 3087021"/>
              <a:gd name="connsiteX0" fmla="*/ 0 w 2872596"/>
              <a:gd name="connsiteY0" fmla="*/ 0 h 3087021"/>
              <a:gd name="connsiteX1" fmla="*/ 1713819 w 2872596"/>
              <a:gd name="connsiteY1" fmla="*/ 0 h 3087021"/>
              <a:gd name="connsiteX2" fmla="*/ 2872596 w 2872596"/>
              <a:gd name="connsiteY2" fmla="*/ 1543511 h 3087021"/>
              <a:gd name="connsiteX3" fmla="*/ 1713819 w 2872596"/>
              <a:gd name="connsiteY3" fmla="*/ 3087021 h 3087021"/>
              <a:gd name="connsiteX4" fmla="*/ 0 w 2872596"/>
              <a:gd name="connsiteY4" fmla="*/ 3087021 h 3087021"/>
              <a:gd name="connsiteX5" fmla="*/ 1158777 w 2872596"/>
              <a:gd name="connsiteY5" fmla="*/ 1543511 h 3087021"/>
              <a:gd name="connsiteX6" fmla="*/ 0 w 2872596"/>
              <a:gd name="connsiteY6" fmla="*/ 0 h 308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2596" h="3087021">
                <a:moveTo>
                  <a:pt x="0" y="0"/>
                </a:moveTo>
                <a:lnTo>
                  <a:pt x="1713819" y="0"/>
                </a:lnTo>
                <a:lnTo>
                  <a:pt x="2872596" y="1543511"/>
                </a:lnTo>
                <a:lnTo>
                  <a:pt x="1713819" y="3087021"/>
                </a:lnTo>
                <a:lnTo>
                  <a:pt x="0" y="3087021"/>
                </a:lnTo>
                <a:lnTo>
                  <a:pt x="1158777" y="1543511"/>
                </a:lnTo>
                <a:lnTo>
                  <a:pt x="0" y="0"/>
                </a:lnTo>
                <a:close/>
              </a:path>
            </a:pathLst>
          </a:custGeom>
          <a:solidFill>
            <a:srgbClr val="3A98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 name="文字方塊 2">
            <a:extLst>
              <a:ext uri="{FF2B5EF4-FFF2-40B4-BE49-F238E27FC236}">
                <a16:creationId xmlns:a16="http://schemas.microsoft.com/office/drawing/2014/main" id="{EE959AE7-0DB5-4F2C-8D39-F5B6F1CE7B74}"/>
              </a:ext>
            </a:extLst>
          </p:cNvPr>
          <p:cNvSpPr txBox="1"/>
          <p:nvPr userDrawn="1"/>
        </p:nvSpPr>
        <p:spPr>
          <a:xfrm>
            <a:off x="448574" y="1032265"/>
            <a:ext cx="6556075" cy="1015663"/>
          </a:xfrm>
          <a:prstGeom prst="rect">
            <a:avLst/>
          </a:prstGeom>
          <a:noFill/>
        </p:spPr>
        <p:txBody>
          <a:bodyPr wrap="square" rtlCol="0">
            <a:spAutoFit/>
          </a:bodyPr>
          <a:lstStyle/>
          <a:p>
            <a:r>
              <a:rPr lang="zh-TW" altLang="en-US" sz="6000" b="1" dirty="0">
                <a:solidFill>
                  <a:schemeClr val="bg1"/>
                </a:solidFill>
                <a:latin typeface="Microsoft YaHei" panose="020B0503020204020204" pitchFamily="34" charset="-122"/>
                <a:ea typeface="Microsoft YaHei" panose="020B0503020204020204" pitchFamily="34" charset="-122"/>
              </a:rPr>
              <a:t>目錄</a:t>
            </a:r>
          </a:p>
        </p:txBody>
      </p:sp>
      <p:sp>
        <p:nvSpPr>
          <p:cNvPr id="34" name="矩形 33">
            <a:extLst>
              <a:ext uri="{FF2B5EF4-FFF2-40B4-BE49-F238E27FC236}">
                <a16:creationId xmlns:a16="http://schemas.microsoft.com/office/drawing/2014/main" id="{ADCB675A-DD3A-40AE-B6FE-08228A6C68FE}"/>
              </a:ext>
            </a:extLst>
          </p:cNvPr>
          <p:cNvSpPr/>
          <p:nvPr userDrawn="1"/>
        </p:nvSpPr>
        <p:spPr>
          <a:xfrm flipV="1">
            <a:off x="0" y="2924227"/>
            <a:ext cx="12192000" cy="190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版面配置區 52">
            <a:extLst>
              <a:ext uri="{FF2B5EF4-FFF2-40B4-BE49-F238E27FC236}">
                <a16:creationId xmlns:a16="http://schemas.microsoft.com/office/drawing/2014/main" id="{CF55BEBD-8748-420A-8845-7BD2E02459FC}"/>
              </a:ext>
            </a:extLst>
          </p:cNvPr>
          <p:cNvSpPr>
            <a:spLocks noGrp="1"/>
          </p:cNvSpPr>
          <p:nvPr>
            <p:ph type="body" sz="quarter" idx="10" hasCustomPrompt="1"/>
          </p:nvPr>
        </p:nvSpPr>
        <p:spPr>
          <a:xfrm>
            <a:off x="1814464" y="3189288"/>
            <a:ext cx="3643312" cy="818240"/>
          </a:xfrm>
        </p:spPr>
        <p:txBody>
          <a:bodyPr anchor="ctr">
            <a:normAutofit/>
          </a:bodyPr>
          <a:lstStyle>
            <a:lvl1pPr marL="0" indent="0">
              <a:buNone/>
              <a:defRPr sz="3200" b="1">
                <a:latin typeface="Microsoft YaHei" panose="020B0503020204020204" pitchFamily="34" charset="-122"/>
                <a:ea typeface="Microsoft YaHei" panose="020B0503020204020204" pitchFamily="34" charset="-122"/>
              </a:defRPr>
            </a:lvl1pPr>
          </a:lstStyle>
          <a:p>
            <a:pPr lvl="0"/>
            <a:r>
              <a:rPr lang="zh-TW" altLang="en-US" dirty="0">
                <a:latin typeface="Microsoft YaHei" panose="020B0503020204020204" pitchFamily="34" charset="-122"/>
                <a:ea typeface="Microsoft YaHei" panose="020B0503020204020204" pitchFamily="34" charset="-122"/>
              </a:rPr>
              <a:t>內容</a:t>
            </a:r>
            <a:endParaRPr lang="en-US" altLang="zh-TW" dirty="0">
              <a:latin typeface="Microsoft YaHei" panose="020B0503020204020204" pitchFamily="34" charset="-122"/>
              <a:ea typeface="Microsoft YaHei" panose="020B0503020204020204" pitchFamily="34" charset="-122"/>
            </a:endParaRPr>
          </a:p>
        </p:txBody>
      </p:sp>
      <p:sp>
        <p:nvSpPr>
          <p:cNvPr id="54" name="文字方塊 53">
            <a:extLst>
              <a:ext uri="{FF2B5EF4-FFF2-40B4-BE49-F238E27FC236}">
                <a16:creationId xmlns:a16="http://schemas.microsoft.com/office/drawing/2014/main" id="{81BB8AD0-7E6A-4EE0-8FA6-450874C63C03}"/>
              </a:ext>
            </a:extLst>
          </p:cNvPr>
          <p:cNvSpPr txBox="1"/>
          <p:nvPr userDrawn="1"/>
        </p:nvSpPr>
        <p:spPr>
          <a:xfrm>
            <a:off x="485056" y="1974479"/>
            <a:ext cx="1641352" cy="461665"/>
          </a:xfrm>
          <a:prstGeom prst="rect">
            <a:avLst/>
          </a:prstGeom>
          <a:noFill/>
        </p:spPr>
        <p:txBody>
          <a:bodyPr wrap="square" rtlCol="0">
            <a:spAutoFit/>
          </a:bodyPr>
          <a:lstStyle/>
          <a:p>
            <a:pPr algn="ctr"/>
            <a:r>
              <a:rPr lang="en-US" altLang="zh-TW" sz="2400" dirty="0">
                <a:solidFill>
                  <a:schemeClr val="bg1"/>
                </a:solidFill>
                <a:latin typeface="Microsoft YaHei" panose="020B0503020204020204" pitchFamily="34" charset="-122"/>
                <a:ea typeface="Microsoft YaHei" panose="020B0503020204020204" pitchFamily="34" charset="-122"/>
              </a:rPr>
              <a:t>AGENDA</a:t>
            </a:r>
            <a:endParaRPr lang="zh-TW" altLang="en-US" sz="2400" dirty="0">
              <a:solidFill>
                <a:schemeClr val="bg1"/>
              </a:solidFill>
              <a:latin typeface="Microsoft YaHei" panose="020B0503020204020204" pitchFamily="34" charset="-122"/>
              <a:ea typeface="Microsoft YaHei" panose="020B0503020204020204" pitchFamily="34" charset="-122"/>
            </a:endParaRPr>
          </a:p>
        </p:txBody>
      </p:sp>
      <p:sp>
        <p:nvSpPr>
          <p:cNvPr id="56" name="文字版面配置區 52">
            <a:extLst>
              <a:ext uri="{FF2B5EF4-FFF2-40B4-BE49-F238E27FC236}">
                <a16:creationId xmlns:a16="http://schemas.microsoft.com/office/drawing/2014/main" id="{82472739-8C4A-4E58-A112-5012AB363F9F}"/>
              </a:ext>
            </a:extLst>
          </p:cNvPr>
          <p:cNvSpPr>
            <a:spLocks noGrp="1"/>
          </p:cNvSpPr>
          <p:nvPr>
            <p:ph type="body" sz="quarter" idx="11" hasCustomPrompt="1"/>
          </p:nvPr>
        </p:nvSpPr>
        <p:spPr>
          <a:xfrm>
            <a:off x="1814464" y="4148989"/>
            <a:ext cx="3643312" cy="830997"/>
          </a:xfrm>
        </p:spPr>
        <p:txBody>
          <a:bodyPr anchor="ctr">
            <a:normAutofit/>
          </a:bodyPr>
          <a:lstStyle>
            <a:lvl1pPr marL="0" indent="0">
              <a:buNone/>
              <a:defRPr sz="3200" b="1">
                <a:latin typeface="Microsoft YaHei" panose="020B0503020204020204" pitchFamily="34" charset="-122"/>
                <a:ea typeface="Microsoft YaHei" panose="020B0503020204020204" pitchFamily="34" charset="-122"/>
              </a:defRPr>
            </a:lvl1pPr>
          </a:lstStyle>
          <a:p>
            <a:pPr lvl="0"/>
            <a:r>
              <a:rPr lang="zh-TW" altLang="en-US" dirty="0">
                <a:latin typeface="Microsoft YaHei" panose="020B0503020204020204" pitchFamily="34" charset="-122"/>
                <a:ea typeface="Microsoft YaHei" panose="020B0503020204020204" pitchFamily="34" charset="-122"/>
              </a:rPr>
              <a:t>內容</a:t>
            </a:r>
            <a:endParaRPr lang="en-US" altLang="zh-TW" dirty="0">
              <a:latin typeface="Microsoft YaHei" panose="020B0503020204020204" pitchFamily="34" charset="-122"/>
              <a:ea typeface="Microsoft YaHei" panose="020B0503020204020204" pitchFamily="34" charset="-122"/>
            </a:endParaRPr>
          </a:p>
        </p:txBody>
      </p:sp>
      <p:sp>
        <p:nvSpPr>
          <p:cNvPr id="57" name="文字版面配置區 52">
            <a:extLst>
              <a:ext uri="{FF2B5EF4-FFF2-40B4-BE49-F238E27FC236}">
                <a16:creationId xmlns:a16="http://schemas.microsoft.com/office/drawing/2014/main" id="{0F0C0403-C199-4837-A0F5-65A43FA1514E}"/>
              </a:ext>
            </a:extLst>
          </p:cNvPr>
          <p:cNvSpPr>
            <a:spLocks noGrp="1"/>
          </p:cNvSpPr>
          <p:nvPr>
            <p:ph type="body" sz="quarter" idx="12" hasCustomPrompt="1"/>
          </p:nvPr>
        </p:nvSpPr>
        <p:spPr>
          <a:xfrm>
            <a:off x="1814464" y="5147737"/>
            <a:ext cx="3643312" cy="830997"/>
          </a:xfrm>
        </p:spPr>
        <p:txBody>
          <a:bodyPr anchor="ctr">
            <a:normAutofit/>
          </a:bodyPr>
          <a:lstStyle>
            <a:lvl1pPr marL="0" indent="0">
              <a:buNone/>
              <a:defRPr sz="3200" b="1">
                <a:latin typeface="Microsoft YaHei" panose="020B0503020204020204" pitchFamily="34" charset="-122"/>
                <a:ea typeface="Microsoft YaHei" panose="020B0503020204020204" pitchFamily="34" charset="-122"/>
              </a:defRPr>
            </a:lvl1pPr>
          </a:lstStyle>
          <a:p>
            <a:pPr lvl="0"/>
            <a:r>
              <a:rPr lang="zh-TW" altLang="en-US" dirty="0">
                <a:latin typeface="Microsoft YaHei" panose="020B0503020204020204" pitchFamily="34" charset="-122"/>
                <a:ea typeface="Microsoft YaHei" panose="020B0503020204020204" pitchFamily="34" charset="-122"/>
              </a:rPr>
              <a:t>內容</a:t>
            </a:r>
            <a:endParaRPr lang="en-US" altLang="zh-TW" dirty="0">
              <a:latin typeface="Microsoft YaHei" panose="020B0503020204020204" pitchFamily="34" charset="-122"/>
              <a:ea typeface="Microsoft YaHei" panose="020B0503020204020204" pitchFamily="34" charset="-122"/>
            </a:endParaRPr>
          </a:p>
        </p:txBody>
      </p:sp>
      <p:sp>
        <p:nvSpPr>
          <p:cNvPr id="58" name="文字版面配置區 52">
            <a:extLst>
              <a:ext uri="{FF2B5EF4-FFF2-40B4-BE49-F238E27FC236}">
                <a16:creationId xmlns:a16="http://schemas.microsoft.com/office/drawing/2014/main" id="{F93F522E-9483-403D-BB57-431A24E9FECE}"/>
              </a:ext>
            </a:extLst>
          </p:cNvPr>
          <p:cNvSpPr>
            <a:spLocks noGrp="1"/>
          </p:cNvSpPr>
          <p:nvPr>
            <p:ph type="body" sz="quarter" idx="13" hasCustomPrompt="1"/>
          </p:nvPr>
        </p:nvSpPr>
        <p:spPr>
          <a:xfrm>
            <a:off x="7721774" y="3180908"/>
            <a:ext cx="3643312" cy="835247"/>
          </a:xfrm>
        </p:spPr>
        <p:txBody>
          <a:bodyPr anchor="ctr">
            <a:normAutofit/>
          </a:bodyPr>
          <a:lstStyle>
            <a:lvl1pPr marL="0" indent="0">
              <a:buNone/>
              <a:defRPr sz="3200" b="1">
                <a:latin typeface="Microsoft YaHei" panose="020B0503020204020204" pitchFamily="34" charset="-122"/>
                <a:ea typeface="Microsoft YaHei" panose="020B0503020204020204" pitchFamily="34" charset="-122"/>
              </a:defRPr>
            </a:lvl1pPr>
          </a:lstStyle>
          <a:p>
            <a:pPr lvl="0"/>
            <a:r>
              <a:rPr lang="zh-TW" altLang="en-US" dirty="0">
                <a:latin typeface="Microsoft YaHei" panose="020B0503020204020204" pitchFamily="34" charset="-122"/>
                <a:ea typeface="Microsoft YaHei" panose="020B0503020204020204" pitchFamily="34" charset="-122"/>
              </a:rPr>
              <a:t>內容</a:t>
            </a:r>
            <a:endParaRPr lang="en-US" altLang="zh-TW" dirty="0">
              <a:latin typeface="Microsoft YaHei" panose="020B0503020204020204" pitchFamily="34" charset="-122"/>
              <a:ea typeface="Microsoft YaHei" panose="020B0503020204020204" pitchFamily="34" charset="-122"/>
            </a:endParaRPr>
          </a:p>
        </p:txBody>
      </p:sp>
      <p:sp>
        <p:nvSpPr>
          <p:cNvPr id="59" name="文字版面配置區 52">
            <a:extLst>
              <a:ext uri="{FF2B5EF4-FFF2-40B4-BE49-F238E27FC236}">
                <a16:creationId xmlns:a16="http://schemas.microsoft.com/office/drawing/2014/main" id="{D826F162-F581-4D0F-94CC-010E418A3D95}"/>
              </a:ext>
            </a:extLst>
          </p:cNvPr>
          <p:cNvSpPr>
            <a:spLocks noGrp="1"/>
          </p:cNvSpPr>
          <p:nvPr>
            <p:ph type="body" sz="quarter" idx="14" hasCustomPrompt="1"/>
          </p:nvPr>
        </p:nvSpPr>
        <p:spPr>
          <a:xfrm>
            <a:off x="7721774" y="4148989"/>
            <a:ext cx="3643312" cy="830997"/>
          </a:xfrm>
        </p:spPr>
        <p:txBody>
          <a:bodyPr anchor="ctr">
            <a:normAutofit/>
          </a:bodyPr>
          <a:lstStyle>
            <a:lvl1pPr marL="0" indent="0">
              <a:buNone/>
              <a:defRPr sz="3200" b="1">
                <a:latin typeface="Microsoft YaHei" panose="020B0503020204020204" pitchFamily="34" charset="-122"/>
                <a:ea typeface="Microsoft YaHei" panose="020B0503020204020204" pitchFamily="34" charset="-122"/>
              </a:defRPr>
            </a:lvl1pPr>
          </a:lstStyle>
          <a:p>
            <a:pPr lvl="0"/>
            <a:r>
              <a:rPr lang="zh-TW" altLang="en-US" dirty="0">
                <a:latin typeface="Microsoft YaHei" panose="020B0503020204020204" pitchFamily="34" charset="-122"/>
                <a:ea typeface="Microsoft YaHei" panose="020B0503020204020204" pitchFamily="34" charset="-122"/>
              </a:rPr>
              <a:t>內容</a:t>
            </a:r>
            <a:endParaRPr lang="en-US" altLang="zh-TW" dirty="0">
              <a:latin typeface="Microsoft YaHei" panose="020B0503020204020204" pitchFamily="34" charset="-122"/>
              <a:ea typeface="Microsoft YaHei" panose="020B0503020204020204" pitchFamily="34" charset="-122"/>
            </a:endParaRPr>
          </a:p>
        </p:txBody>
      </p:sp>
      <p:sp>
        <p:nvSpPr>
          <p:cNvPr id="60" name="文字版面配置區 52">
            <a:extLst>
              <a:ext uri="{FF2B5EF4-FFF2-40B4-BE49-F238E27FC236}">
                <a16:creationId xmlns:a16="http://schemas.microsoft.com/office/drawing/2014/main" id="{7C18F4E8-7BA0-4FEE-B2AA-3C6E98AB84EB}"/>
              </a:ext>
            </a:extLst>
          </p:cNvPr>
          <p:cNvSpPr>
            <a:spLocks noGrp="1"/>
          </p:cNvSpPr>
          <p:nvPr>
            <p:ph type="body" sz="quarter" idx="15" hasCustomPrompt="1"/>
          </p:nvPr>
        </p:nvSpPr>
        <p:spPr>
          <a:xfrm>
            <a:off x="7721774" y="5147737"/>
            <a:ext cx="3643312" cy="830997"/>
          </a:xfrm>
        </p:spPr>
        <p:txBody>
          <a:bodyPr anchor="ctr">
            <a:normAutofit/>
          </a:bodyPr>
          <a:lstStyle>
            <a:lvl1pPr marL="0" indent="0">
              <a:buNone/>
              <a:defRPr sz="3200" b="1">
                <a:latin typeface="Microsoft YaHei" panose="020B0503020204020204" pitchFamily="34" charset="-122"/>
                <a:ea typeface="Microsoft YaHei" panose="020B0503020204020204" pitchFamily="34" charset="-122"/>
              </a:defRPr>
            </a:lvl1pPr>
          </a:lstStyle>
          <a:p>
            <a:pPr lvl="0"/>
            <a:r>
              <a:rPr lang="zh-TW" altLang="en-US" dirty="0">
                <a:latin typeface="Microsoft YaHei" panose="020B0503020204020204" pitchFamily="34" charset="-122"/>
                <a:ea typeface="Microsoft YaHei" panose="020B0503020204020204" pitchFamily="34" charset="-122"/>
              </a:rPr>
              <a:t>內容</a:t>
            </a:r>
            <a:endParaRPr lang="en-US" altLang="zh-TW" dirty="0">
              <a:latin typeface="Microsoft YaHei" panose="020B0503020204020204" pitchFamily="34" charset="-122"/>
              <a:ea typeface="Microsoft YaHei" panose="020B0503020204020204" pitchFamily="34" charset="-122"/>
            </a:endParaRPr>
          </a:p>
        </p:txBody>
      </p:sp>
      <p:sp>
        <p:nvSpPr>
          <p:cNvPr id="62" name="文字版面配置區 61">
            <a:extLst>
              <a:ext uri="{FF2B5EF4-FFF2-40B4-BE49-F238E27FC236}">
                <a16:creationId xmlns:a16="http://schemas.microsoft.com/office/drawing/2014/main" id="{1785AE21-C82A-46A8-86A0-4C5FE2A25255}"/>
              </a:ext>
            </a:extLst>
          </p:cNvPr>
          <p:cNvSpPr>
            <a:spLocks noGrp="1"/>
          </p:cNvSpPr>
          <p:nvPr>
            <p:ph type="body" sz="quarter" idx="16" hasCustomPrompt="1"/>
          </p:nvPr>
        </p:nvSpPr>
        <p:spPr>
          <a:xfrm>
            <a:off x="796999" y="3189288"/>
            <a:ext cx="1017465" cy="830262"/>
          </a:xfrm>
        </p:spPr>
        <p:txBody>
          <a:bodyPr anchor="b">
            <a:noAutofit/>
          </a:bodyPr>
          <a:lstStyle>
            <a:lvl1pPr marL="0" indent="0" algn="ctr">
              <a:buNone/>
              <a:defRPr sz="4800" b="1">
                <a:solidFill>
                  <a:srgbClr val="154D77"/>
                </a:solidFill>
                <a:latin typeface="Microsoft YaHei" panose="020B0503020204020204" pitchFamily="34" charset="-122"/>
                <a:ea typeface="Microsoft YaHei" panose="020B0503020204020204" pitchFamily="34" charset="-122"/>
              </a:defRPr>
            </a:lvl1pPr>
          </a:lstStyle>
          <a:p>
            <a:pPr lvl="0"/>
            <a:r>
              <a:rPr lang="en-US" altLang="zh-TW" dirty="0"/>
              <a:t>01</a:t>
            </a:r>
            <a:endParaRPr lang="zh-TW" altLang="en-US" dirty="0"/>
          </a:p>
        </p:txBody>
      </p:sp>
      <p:sp>
        <p:nvSpPr>
          <p:cNvPr id="63" name="文字版面配置區 61">
            <a:extLst>
              <a:ext uri="{FF2B5EF4-FFF2-40B4-BE49-F238E27FC236}">
                <a16:creationId xmlns:a16="http://schemas.microsoft.com/office/drawing/2014/main" id="{AC569F44-764F-4B93-B237-36D7E43A88BF}"/>
              </a:ext>
            </a:extLst>
          </p:cNvPr>
          <p:cNvSpPr>
            <a:spLocks noGrp="1"/>
          </p:cNvSpPr>
          <p:nvPr>
            <p:ph type="body" sz="quarter" idx="17" hasCustomPrompt="1"/>
          </p:nvPr>
        </p:nvSpPr>
        <p:spPr>
          <a:xfrm>
            <a:off x="796999" y="4147232"/>
            <a:ext cx="1017465" cy="830262"/>
          </a:xfrm>
        </p:spPr>
        <p:txBody>
          <a:bodyPr anchor="b">
            <a:noAutofit/>
          </a:bodyPr>
          <a:lstStyle>
            <a:lvl1pPr marL="0" indent="0" algn="ctr">
              <a:buNone/>
              <a:defRPr sz="4800" b="1">
                <a:solidFill>
                  <a:srgbClr val="154D77"/>
                </a:solidFill>
                <a:latin typeface="Microsoft YaHei" panose="020B0503020204020204" pitchFamily="34" charset="-122"/>
                <a:ea typeface="Microsoft YaHei" panose="020B0503020204020204" pitchFamily="34" charset="-122"/>
              </a:defRPr>
            </a:lvl1pPr>
          </a:lstStyle>
          <a:p>
            <a:pPr lvl="0"/>
            <a:r>
              <a:rPr lang="en-US" altLang="zh-TW" dirty="0"/>
              <a:t>02</a:t>
            </a:r>
            <a:endParaRPr lang="zh-TW" altLang="en-US" dirty="0"/>
          </a:p>
        </p:txBody>
      </p:sp>
      <p:sp>
        <p:nvSpPr>
          <p:cNvPr id="64" name="文字版面配置區 61">
            <a:extLst>
              <a:ext uri="{FF2B5EF4-FFF2-40B4-BE49-F238E27FC236}">
                <a16:creationId xmlns:a16="http://schemas.microsoft.com/office/drawing/2014/main" id="{5919DB8F-61E7-4129-AA10-0AE54B7A3D48}"/>
              </a:ext>
            </a:extLst>
          </p:cNvPr>
          <p:cNvSpPr>
            <a:spLocks noGrp="1"/>
          </p:cNvSpPr>
          <p:nvPr>
            <p:ph type="body" sz="quarter" idx="18" hasCustomPrompt="1"/>
          </p:nvPr>
        </p:nvSpPr>
        <p:spPr>
          <a:xfrm>
            <a:off x="796999" y="5148718"/>
            <a:ext cx="1017465" cy="830262"/>
          </a:xfrm>
        </p:spPr>
        <p:txBody>
          <a:bodyPr anchor="b">
            <a:noAutofit/>
          </a:bodyPr>
          <a:lstStyle>
            <a:lvl1pPr marL="0" indent="0" algn="ctr">
              <a:buNone/>
              <a:defRPr sz="4800" b="1">
                <a:solidFill>
                  <a:srgbClr val="154D77"/>
                </a:solidFill>
                <a:latin typeface="Microsoft YaHei" panose="020B0503020204020204" pitchFamily="34" charset="-122"/>
                <a:ea typeface="Microsoft YaHei" panose="020B0503020204020204" pitchFamily="34" charset="-122"/>
              </a:defRPr>
            </a:lvl1pPr>
          </a:lstStyle>
          <a:p>
            <a:pPr lvl="0"/>
            <a:r>
              <a:rPr lang="en-US" altLang="zh-TW" dirty="0"/>
              <a:t>03</a:t>
            </a:r>
            <a:endParaRPr lang="zh-TW" altLang="en-US" dirty="0"/>
          </a:p>
        </p:txBody>
      </p:sp>
      <p:sp>
        <p:nvSpPr>
          <p:cNvPr id="65" name="文字版面配置區 61">
            <a:extLst>
              <a:ext uri="{FF2B5EF4-FFF2-40B4-BE49-F238E27FC236}">
                <a16:creationId xmlns:a16="http://schemas.microsoft.com/office/drawing/2014/main" id="{A2EA01B9-A9D3-449B-B552-E9FA8E39C813}"/>
              </a:ext>
            </a:extLst>
          </p:cNvPr>
          <p:cNvSpPr>
            <a:spLocks noGrp="1"/>
          </p:cNvSpPr>
          <p:nvPr>
            <p:ph type="body" sz="quarter" idx="19" hasCustomPrompt="1"/>
          </p:nvPr>
        </p:nvSpPr>
        <p:spPr>
          <a:xfrm>
            <a:off x="6704309" y="3189288"/>
            <a:ext cx="1017465" cy="830262"/>
          </a:xfrm>
        </p:spPr>
        <p:txBody>
          <a:bodyPr anchor="b">
            <a:noAutofit/>
          </a:bodyPr>
          <a:lstStyle>
            <a:lvl1pPr marL="0" indent="0" algn="ctr">
              <a:buNone/>
              <a:defRPr sz="4800" b="1">
                <a:solidFill>
                  <a:srgbClr val="154D77"/>
                </a:solidFill>
                <a:latin typeface="Microsoft YaHei" panose="020B0503020204020204" pitchFamily="34" charset="-122"/>
                <a:ea typeface="Microsoft YaHei" panose="020B0503020204020204" pitchFamily="34" charset="-122"/>
              </a:defRPr>
            </a:lvl1pPr>
          </a:lstStyle>
          <a:p>
            <a:pPr lvl="0"/>
            <a:r>
              <a:rPr lang="en-US" altLang="zh-TW" dirty="0"/>
              <a:t>04</a:t>
            </a:r>
            <a:endParaRPr lang="zh-TW" altLang="en-US" dirty="0"/>
          </a:p>
        </p:txBody>
      </p:sp>
      <p:sp>
        <p:nvSpPr>
          <p:cNvPr id="66" name="文字版面配置區 61">
            <a:extLst>
              <a:ext uri="{FF2B5EF4-FFF2-40B4-BE49-F238E27FC236}">
                <a16:creationId xmlns:a16="http://schemas.microsoft.com/office/drawing/2014/main" id="{AD6BCFD8-52CC-4611-B975-A9E4329691B3}"/>
              </a:ext>
            </a:extLst>
          </p:cNvPr>
          <p:cNvSpPr>
            <a:spLocks noGrp="1"/>
          </p:cNvSpPr>
          <p:nvPr>
            <p:ph type="body" sz="quarter" idx="20" hasCustomPrompt="1"/>
          </p:nvPr>
        </p:nvSpPr>
        <p:spPr>
          <a:xfrm>
            <a:off x="6704309" y="4147232"/>
            <a:ext cx="1017465" cy="830262"/>
          </a:xfrm>
        </p:spPr>
        <p:txBody>
          <a:bodyPr anchor="b">
            <a:noAutofit/>
          </a:bodyPr>
          <a:lstStyle>
            <a:lvl1pPr marL="0" indent="0" algn="ctr">
              <a:buNone/>
              <a:defRPr sz="4800" b="1">
                <a:solidFill>
                  <a:srgbClr val="154D77"/>
                </a:solidFill>
                <a:latin typeface="Microsoft YaHei" panose="020B0503020204020204" pitchFamily="34" charset="-122"/>
                <a:ea typeface="Microsoft YaHei" panose="020B0503020204020204" pitchFamily="34" charset="-122"/>
              </a:defRPr>
            </a:lvl1pPr>
          </a:lstStyle>
          <a:p>
            <a:pPr lvl="0"/>
            <a:r>
              <a:rPr lang="en-US" altLang="zh-TW" dirty="0"/>
              <a:t>05</a:t>
            </a:r>
            <a:endParaRPr lang="zh-TW" altLang="en-US" dirty="0"/>
          </a:p>
        </p:txBody>
      </p:sp>
      <p:sp>
        <p:nvSpPr>
          <p:cNvPr id="67" name="文字版面配置區 61">
            <a:extLst>
              <a:ext uri="{FF2B5EF4-FFF2-40B4-BE49-F238E27FC236}">
                <a16:creationId xmlns:a16="http://schemas.microsoft.com/office/drawing/2014/main" id="{46D3E22D-0678-4B28-BE63-6B991B936BBE}"/>
              </a:ext>
            </a:extLst>
          </p:cNvPr>
          <p:cNvSpPr>
            <a:spLocks noGrp="1"/>
          </p:cNvSpPr>
          <p:nvPr>
            <p:ph type="body" sz="quarter" idx="21" hasCustomPrompt="1"/>
          </p:nvPr>
        </p:nvSpPr>
        <p:spPr>
          <a:xfrm>
            <a:off x="6704309" y="5148718"/>
            <a:ext cx="1017465" cy="830262"/>
          </a:xfrm>
        </p:spPr>
        <p:txBody>
          <a:bodyPr anchor="b">
            <a:noAutofit/>
          </a:bodyPr>
          <a:lstStyle>
            <a:lvl1pPr marL="0" indent="0" algn="ctr">
              <a:buNone/>
              <a:defRPr sz="4800" b="1">
                <a:solidFill>
                  <a:srgbClr val="154D77"/>
                </a:solidFill>
                <a:latin typeface="Microsoft YaHei" panose="020B0503020204020204" pitchFamily="34" charset="-122"/>
                <a:ea typeface="Microsoft YaHei" panose="020B0503020204020204" pitchFamily="34" charset="-122"/>
              </a:defRPr>
            </a:lvl1pPr>
          </a:lstStyle>
          <a:p>
            <a:pPr lvl="0"/>
            <a:r>
              <a:rPr lang="en-US" altLang="zh-TW" dirty="0"/>
              <a:t>06</a:t>
            </a:r>
            <a:endParaRPr lang="zh-TW" altLang="en-US" dirty="0"/>
          </a:p>
        </p:txBody>
      </p:sp>
    </p:spTree>
    <p:extLst>
      <p:ext uri="{BB962C8B-B14F-4D97-AF65-F5344CB8AC3E}">
        <p14:creationId xmlns:p14="http://schemas.microsoft.com/office/powerpoint/2010/main" val="1523559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F70C474-4ACC-4F17-B087-5CFE9E01F56D}"/>
              </a:ext>
            </a:extLst>
          </p:cNvPr>
          <p:cNvPicPr>
            <a:picLocks noChangeAspect="1"/>
          </p:cNvPicPr>
          <p:nvPr userDrawn="1"/>
        </p:nvPicPr>
        <p:blipFill rotWithShape="1">
          <a:blip r:embed="rId2" cstate="hqprint">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6" name="矩形 5">
            <a:extLst>
              <a:ext uri="{FF2B5EF4-FFF2-40B4-BE49-F238E27FC236}">
                <a16:creationId xmlns:a16="http://schemas.microsoft.com/office/drawing/2014/main" id="{267CBB50-8B7F-41E8-8004-F65A5ED43783}"/>
              </a:ext>
            </a:extLst>
          </p:cNvPr>
          <p:cNvSpPr/>
          <p:nvPr userDrawn="1"/>
        </p:nvSpPr>
        <p:spPr>
          <a:xfrm>
            <a:off x="1" y="1"/>
            <a:ext cx="12192000" cy="6858000"/>
          </a:xfrm>
          <a:prstGeom prst="rect">
            <a:avLst/>
          </a:prstGeom>
          <a:solidFill>
            <a:srgbClr val="F2F2F2">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2A51C625-BD4D-3A41-9771-CCBCF1F4D6A9}"/>
              </a:ext>
            </a:extLst>
          </p:cNvPr>
          <p:cNvSpPr>
            <a:spLocks noGrp="1"/>
          </p:cNvSpPr>
          <p:nvPr>
            <p:ph type="title"/>
          </p:nvPr>
        </p:nvSpPr>
        <p:spPr>
          <a:xfrm>
            <a:off x="831850" y="1421783"/>
            <a:ext cx="5264150" cy="2852737"/>
          </a:xfrm>
        </p:spPr>
        <p:txBody>
          <a:bodyPr anchor="b"/>
          <a:lstStyle>
            <a:lvl1pPr>
              <a:defRPr sz="6000">
                <a:solidFill>
                  <a:schemeClr val="bg1"/>
                </a:solidFill>
                <a:latin typeface="Microsoft YaHei" panose="020B0503020204020204" pitchFamily="34" charset="-122"/>
                <a:ea typeface="Microsoft YaHei" panose="020B0503020204020204" pitchFamily="34" charset="-122"/>
              </a:defRPr>
            </a:lvl1pPr>
          </a:lstStyle>
          <a:p>
            <a:r>
              <a:rPr kumimoji="1" lang="zh-TW" altLang="en-US" dirty="0"/>
              <a:t>按一下以編輯母片標題樣式</a:t>
            </a:r>
          </a:p>
        </p:txBody>
      </p:sp>
      <p:sp>
        <p:nvSpPr>
          <p:cNvPr id="3" name="文字版面配置區 2">
            <a:extLst>
              <a:ext uri="{FF2B5EF4-FFF2-40B4-BE49-F238E27FC236}">
                <a16:creationId xmlns:a16="http://schemas.microsoft.com/office/drawing/2014/main" id="{E1C1F605-7552-5F43-85AE-D2DC603767BB}"/>
              </a:ext>
            </a:extLst>
          </p:cNvPr>
          <p:cNvSpPr>
            <a:spLocks noGrp="1"/>
          </p:cNvSpPr>
          <p:nvPr>
            <p:ph type="body" idx="1"/>
          </p:nvPr>
        </p:nvSpPr>
        <p:spPr>
          <a:xfrm>
            <a:off x="831850" y="4301508"/>
            <a:ext cx="5264150" cy="1500187"/>
          </a:xfrm>
        </p:spPr>
        <p:txBody>
          <a:bodyPr/>
          <a:lstStyle>
            <a:lvl1pPr marL="0" indent="0">
              <a:buNone/>
              <a:defRPr sz="2400">
                <a:solidFill>
                  <a:schemeClr val="bg1"/>
                </a:solidFill>
                <a:latin typeface="Microsoft YaHei" panose="020B0503020204020204" pitchFamily="34" charset="-122"/>
                <a:ea typeface="Microsoft YaHe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dirty="0"/>
              <a:t>按一下以編輯母片文字樣式</a:t>
            </a:r>
          </a:p>
        </p:txBody>
      </p:sp>
      <p:pic>
        <p:nvPicPr>
          <p:cNvPr id="9" name="圖片 8">
            <a:extLst>
              <a:ext uri="{FF2B5EF4-FFF2-40B4-BE49-F238E27FC236}">
                <a16:creationId xmlns:a16="http://schemas.microsoft.com/office/drawing/2014/main" id="{DD7603CF-8051-344D-B967-C0CDC4B0DF81}"/>
              </a:ext>
            </a:extLst>
          </p:cNvPr>
          <p:cNvPicPr>
            <a:picLocks noChangeAspect="1"/>
          </p:cNvPicPr>
          <p:nvPr userDrawn="1"/>
        </p:nvPicPr>
        <p:blipFill>
          <a:blip r:embed="rId3"/>
          <a:stretch>
            <a:fillRect/>
          </a:stretch>
        </p:blipFill>
        <p:spPr>
          <a:xfrm>
            <a:off x="134608" y="113353"/>
            <a:ext cx="2075192" cy="252126"/>
          </a:xfrm>
          <a:prstGeom prst="rect">
            <a:avLst/>
          </a:prstGeom>
        </p:spPr>
      </p:pic>
      <p:pic>
        <p:nvPicPr>
          <p:cNvPr id="7" name="圖片 6">
            <a:extLst>
              <a:ext uri="{FF2B5EF4-FFF2-40B4-BE49-F238E27FC236}">
                <a16:creationId xmlns:a16="http://schemas.microsoft.com/office/drawing/2014/main" id="{B7127077-1C0B-438B-A830-CBA55FF5ADB8}"/>
              </a:ext>
            </a:extLst>
          </p:cNvPr>
          <p:cNvPicPr>
            <a:picLocks noChangeAspect="1"/>
          </p:cNvPicPr>
          <p:nvPr userDrawn="1"/>
        </p:nvPicPr>
        <p:blipFill>
          <a:blip r:embed="rId4">
            <a:alphaModFix amt="70000"/>
          </a:blip>
          <a:stretch>
            <a:fillRect/>
          </a:stretch>
        </p:blipFill>
        <p:spPr>
          <a:xfrm>
            <a:off x="414068" y="-1"/>
            <a:ext cx="11777933" cy="6858002"/>
          </a:xfrm>
          <a:prstGeom prst="rect">
            <a:avLst/>
          </a:prstGeom>
        </p:spPr>
      </p:pic>
      <p:sp>
        <p:nvSpPr>
          <p:cNvPr id="13" name="文字方塊 12">
            <a:extLst>
              <a:ext uri="{FF2B5EF4-FFF2-40B4-BE49-F238E27FC236}">
                <a16:creationId xmlns:a16="http://schemas.microsoft.com/office/drawing/2014/main" id="{D9DBEF1B-61BE-6249-A65C-93AB7F83839E}"/>
              </a:ext>
            </a:extLst>
          </p:cNvPr>
          <p:cNvSpPr txBox="1"/>
          <p:nvPr userDrawn="1"/>
        </p:nvSpPr>
        <p:spPr>
          <a:xfrm>
            <a:off x="7706078" y="6544734"/>
            <a:ext cx="438009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100" b="0" i="0" dirty="0">
                <a:solidFill>
                  <a:schemeClr val="bg2"/>
                </a:solidFill>
                <a:latin typeface="Microsoft JhengHei" panose="020B0604030504040204" pitchFamily="34" charset="-120"/>
                <a:ea typeface="Microsoft JhengHei" panose="020B0604030504040204" pitchFamily="34" charset="-120"/>
              </a:rPr>
              <a:t>copyright©2020 </a:t>
            </a:r>
            <a:r>
              <a:rPr kumimoji="1" lang="zh-TW" altLang="en-US" sz="1100" b="0" i="0" dirty="0">
                <a:solidFill>
                  <a:schemeClr val="bg2"/>
                </a:solidFill>
                <a:latin typeface="Microsoft JhengHei" panose="020B0604030504040204" pitchFamily="34" charset="-120"/>
                <a:ea typeface="Microsoft JhengHei" panose="020B0604030504040204" pitchFamily="34" charset="-120"/>
              </a:rPr>
              <a:t>財團法人人工智慧科技基金會 </a:t>
            </a:r>
            <a:r>
              <a:rPr kumimoji="1" lang="en-US" altLang="zh-TW" sz="1100" b="0" i="0" dirty="0">
                <a:solidFill>
                  <a:schemeClr val="bg2"/>
                </a:solidFill>
                <a:latin typeface="Microsoft JhengHei" panose="020B0604030504040204" pitchFamily="34" charset="-120"/>
                <a:ea typeface="Microsoft JhengHei" panose="020B0604030504040204" pitchFamily="34" charset="-120"/>
              </a:rPr>
              <a:t>all rights reserved</a:t>
            </a:r>
          </a:p>
        </p:txBody>
      </p:sp>
    </p:spTree>
    <p:extLst>
      <p:ext uri="{BB962C8B-B14F-4D97-AF65-F5344CB8AC3E}">
        <p14:creationId xmlns:p14="http://schemas.microsoft.com/office/powerpoint/2010/main" val="1805145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grpSp>
        <p:nvGrpSpPr>
          <p:cNvPr id="11" name="群組 10">
            <a:extLst>
              <a:ext uri="{FF2B5EF4-FFF2-40B4-BE49-F238E27FC236}">
                <a16:creationId xmlns:a16="http://schemas.microsoft.com/office/drawing/2014/main" id="{53D6339F-EEC1-CF4A-A7C3-874E1F22203A}"/>
              </a:ext>
            </a:extLst>
          </p:cNvPr>
          <p:cNvGrpSpPr/>
          <p:nvPr userDrawn="1"/>
        </p:nvGrpSpPr>
        <p:grpSpPr>
          <a:xfrm>
            <a:off x="0" y="0"/>
            <a:ext cx="12192000" cy="1325562"/>
            <a:chOff x="191911" y="1"/>
            <a:chExt cx="12000088" cy="936978"/>
          </a:xfrm>
          <a:solidFill>
            <a:srgbClr val="3A98ED"/>
          </a:solidFill>
        </p:grpSpPr>
        <p:sp>
          <p:nvSpPr>
            <p:cNvPr id="8" name="矩形 7">
              <a:extLst>
                <a:ext uri="{FF2B5EF4-FFF2-40B4-BE49-F238E27FC236}">
                  <a16:creationId xmlns:a16="http://schemas.microsoft.com/office/drawing/2014/main" id="{B6B68FE7-7E52-8749-91D2-456C98020D61}"/>
                </a:ext>
              </a:extLst>
            </p:cNvPr>
            <p:cNvSpPr/>
            <p:nvPr userDrawn="1"/>
          </p:nvSpPr>
          <p:spPr>
            <a:xfrm>
              <a:off x="666044" y="1"/>
              <a:ext cx="11525955" cy="9369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0" name="平行四邊形 9">
              <a:extLst>
                <a:ext uri="{FF2B5EF4-FFF2-40B4-BE49-F238E27FC236}">
                  <a16:creationId xmlns:a16="http://schemas.microsoft.com/office/drawing/2014/main" id="{3CAC1546-3E55-8649-ABCA-F0F0EA9F3EA3}"/>
                </a:ext>
              </a:extLst>
            </p:cNvPr>
            <p:cNvSpPr/>
            <p:nvPr userDrawn="1"/>
          </p:nvSpPr>
          <p:spPr>
            <a:xfrm flipH="1">
              <a:off x="191911" y="1"/>
              <a:ext cx="1526202" cy="936978"/>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sp>
        <p:nvSpPr>
          <p:cNvPr id="13" name="矩形 12">
            <a:extLst>
              <a:ext uri="{FF2B5EF4-FFF2-40B4-BE49-F238E27FC236}">
                <a16:creationId xmlns:a16="http://schemas.microsoft.com/office/drawing/2014/main" id="{41A9C79A-F277-214F-A969-40B49018187F}"/>
              </a:ext>
            </a:extLst>
          </p:cNvPr>
          <p:cNvSpPr/>
          <p:nvPr userDrawn="1"/>
        </p:nvSpPr>
        <p:spPr>
          <a:xfrm>
            <a:off x="1140178" y="0"/>
            <a:ext cx="11051822" cy="1690688"/>
          </a:xfrm>
          <a:prstGeom prst="rect">
            <a:avLst/>
          </a:prstGeom>
          <a:solidFill>
            <a:srgbClr val="3A9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平行四邊形 15">
            <a:extLst>
              <a:ext uri="{FF2B5EF4-FFF2-40B4-BE49-F238E27FC236}">
                <a16:creationId xmlns:a16="http://schemas.microsoft.com/office/drawing/2014/main" id="{3EE2CF2F-E23D-8E44-9BFB-BDA5A7922B2F}"/>
              </a:ext>
            </a:extLst>
          </p:cNvPr>
          <p:cNvSpPr/>
          <p:nvPr userDrawn="1"/>
        </p:nvSpPr>
        <p:spPr>
          <a:xfrm flipH="1">
            <a:off x="303964" y="0"/>
            <a:ext cx="1603130" cy="1690688"/>
          </a:xfrm>
          <a:prstGeom prst="parallelogram">
            <a:avLst/>
          </a:prstGeom>
          <a:solidFill>
            <a:srgbClr val="154D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3" name="內容版面配置區 2">
            <a:extLst>
              <a:ext uri="{FF2B5EF4-FFF2-40B4-BE49-F238E27FC236}">
                <a16:creationId xmlns:a16="http://schemas.microsoft.com/office/drawing/2014/main" id="{2667CCAB-F6D3-5747-AF00-87064C699058}"/>
              </a:ext>
            </a:extLst>
          </p:cNvPr>
          <p:cNvSpPr>
            <a:spLocks noGrp="1"/>
          </p:cNvSpPr>
          <p:nvPr>
            <p:ph idx="1"/>
          </p:nvPr>
        </p:nvSpPr>
        <p:spPr/>
        <p:txBody>
          <a:bodyPr/>
          <a:lstStyle>
            <a:lvl1pPr>
              <a:defRPr>
                <a:latin typeface="Microsoft YaHei" panose="020B0503020204020204" pitchFamily="34" charset="-122"/>
                <a:ea typeface="Microsoft YaHei" panose="020B0503020204020204" pitchFamily="34" charset="-122"/>
              </a:defRPr>
            </a:lvl1pPr>
            <a:lvl2pPr>
              <a:defRPr>
                <a:latin typeface="Microsoft YaHei" panose="020B0503020204020204" pitchFamily="34" charset="-122"/>
                <a:ea typeface="Microsoft YaHei" panose="020B0503020204020204" pitchFamily="34" charset="-122"/>
              </a:defRPr>
            </a:lvl2pPr>
            <a:lvl3pPr>
              <a:defRPr>
                <a:latin typeface="Microsoft YaHei" panose="020B0503020204020204" pitchFamily="34" charset="-122"/>
                <a:ea typeface="Microsoft YaHei" panose="020B0503020204020204" pitchFamily="34" charset="-122"/>
              </a:defRPr>
            </a:lvl3pPr>
            <a:lvl4pPr>
              <a:defRPr>
                <a:latin typeface="Microsoft YaHei" panose="020B0503020204020204" pitchFamily="34" charset="-122"/>
                <a:ea typeface="Microsoft YaHei" panose="020B0503020204020204" pitchFamily="34" charset="-122"/>
              </a:defRPr>
            </a:lvl4pPr>
            <a:lvl5pPr>
              <a:defRPr>
                <a:latin typeface="Microsoft YaHei" panose="020B0503020204020204" pitchFamily="34" charset="-122"/>
                <a:ea typeface="Microsoft YaHei" panose="020B0503020204020204" pitchFamily="34" charset="-122"/>
              </a:defRPr>
            </a:lvl5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2" name="標題 1">
            <a:extLst>
              <a:ext uri="{FF2B5EF4-FFF2-40B4-BE49-F238E27FC236}">
                <a16:creationId xmlns:a16="http://schemas.microsoft.com/office/drawing/2014/main" id="{49DD363C-4EB7-6D4D-8B01-DC970F110441}"/>
              </a:ext>
            </a:extLst>
          </p:cNvPr>
          <p:cNvSpPr>
            <a:spLocks noGrp="1"/>
          </p:cNvSpPr>
          <p:nvPr>
            <p:ph type="title"/>
          </p:nvPr>
        </p:nvSpPr>
        <p:spPr>
          <a:xfrm>
            <a:off x="2029341" y="274196"/>
            <a:ext cx="9327444" cy="1325563"/>
          </a:xfrm>
        </p:spPr>
        <p:txBody>
          <a:bodyPr/>
          <a:lstStyle>
            <a:lvl1pPr>
              <a:defRPr>
                <a:solidFill>
                  <a:schemeClr val="bg1"/>
                </a:solidFill>
                <a:latin typeface="Microsoft YaHei" panose="020B0503020204020204" pitchFamily="34" charset="-122"/>
                <a:ea typeface="Microsoft YaHei" panose="020B0503020204020204" pitchFamily="34" charset="-122"/>
              </a:defRPr>
            </a:lvl1pPr>
          </a:lstStyle>
          <a:p>
            <a:r>
              <a:rPr kumimoji="1" lang="zh-TW" altLang="en-US" dirty="0"/>
              <a:t>按一下以編輯母片標題樣式</a:t>
            </a:r>
          </a:p>
        </p:txBody>
      </p:sp>
      <p:grpSp>
        <p:nvGrpSpPr>
          <p:cNvPr id="18" name="群組 17">
            <a:extLst>
              <a:ext uri="{FF2B5EF4-FFF2-40B4-BE49-F238E27FC236}">
                <a16:creationId xmlns:a16="http://schemas.microsoft.com/office/drawing/2014/main" id="{88ECE8EE-7563-E14E-ABC6-1A6FC5B79C7E}"/>
              </a:ext>
            </a:extLst>
          </p:cNvPr>
          <p:cNvGrpSpPr/>
          <p:nvPr userDrawn="1"/>
        </p:nvGrpSpPr>
        <p:grpSpPr>
          <a:xfrm>
            <a:off x="152401" y="6583804"/>
            <a:ext cx="4760802" cy="215444"/>
            <a:chOff x="3386667" y="6230866"/>
            <a:chExt cx="6084711" cy="275356"/>
          </a:xfrm>
        </p:grpSpPr>
        <p:pic>
          <p:nvPicPr>
            <p:cNvPr id="7" name="圖片 6">
              <a:extLst>
                <a:ext uri="{FF2B5EF4-FFF2-40B4-BE49-F238E27FC236}">
                  <a16:creationId xmlns:a16="http://schemas.microsoft.com/office/drawing/2014/main" id="{D73CA500-9605-0B4E-A54D-8FAF57B1B3C4}"/>
                </a:ext>
              </a:extLst>
            </p:cNvPr>
            <p:cNvPicPr>
              <a:picLocks noChangeAspect="1"/>
            </p:cNvPicPr>
            <p:nvPr userDrawn="1"/>
          </p:nvPicPr>
          <p:blipFill>
            <a:blip r:embed="rId2">
              <a:duotone>
                <a:prstClr val="black"/>
                <a:schemeClr val="accent3">
                  <a:tint val="45000"/>
                  <a:satMod val="400000"/>
                </a:schemeClr>
              </a:duotone>
            </a:blip>
            <a:stretch>
              <a:fillRect/>
            </a:stretch>
          </p:blipFill>
          <p:spPr>
            <a:xfrm>
              <a:off x="3386667" y="6250725"/>
              <a:ext cx="1712534" cy="208065"/>
            </a:xfrm>
            <a:prstGeom prst="rect">
              <a:avLst/>
            </a:prstGeom>
          </p:spPr>
        </p:pic>
        <p:sp>
          <p:nvSpPr>
            <p:cNvPr id="17" name="文字方塊 16">
              <a:extLst>
                <a:ext uri="{FF2B5EF4-FFF2-40B4-BE49-F238E27FC236}">
                  <a16:creationId xmlns:a16="http://schemas.microsoft.com/office/drawing/2014/main" id="{4EF08126-32A9-E64B-8796-E72A302FACC2}"/>
                </a:ext>
              </a:extLst>
            </p:cNvPr>
            <p:cNvSpPr txBox="1"/>
            <p:nvPr userDrawn="1"/>
          </p:nvSpPr>
          <p:spPr>
            <a:xfrm>
              <a:off x="4996746" y="6230866"/>
              <a:ext cx="4474632" cy="275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800" b="0" i="0" dirty="0">
                  <a:solidFill>
                    <a:schemeClr val="bg2">
                      <a:lumMod val="50000"/>
                    </a:schemeClr>
                  </a:solidFill>
                  <a:latin typeface="Microsoft JhengHei" panose="020B0604030504040204" pitchFamily="34" charset="-120"/>
                  <a:ea typeface="Microsoft JhengHei" panose="020B0604030504040204" pitchFamily="34" charset="-120"/>
                </a:rPr>
                <a:t>｜</a:t>
              </a:r>
              <a:r>
                <a:rPr kumimoji="1" lang="en-US" altLang="zh-TW" sz="800" b="0" i="0" dirty="0">
                  <a:solidFill>
                    <a:schemeClr val="bg2">
                      <a:lumMod val="50000"/>
                    </a:schemeClr>
                  </a:solidFill>
                  <a:latin typeface="Microsoft JhengHei" panose="020B0604030504040204" pitchFamily="34" charset="-120"/>
                  <a:ea typeface="Microsoft JhengHei" panose="020B0604030504040204" pitchFamily="34" charset="-120"/>
                </a:rPr>
                <a:t>copyright©2020 </a:t>
              </a:r>
              <a:r>
                <a:rPr kumimoji="1" lang="zh-TW" altLang="en-US" sz="800" b="0" i="0" dirty="0">
                  <a:solidFill>
                    <a:schemeClr val="bg2">
                      <a:lumMod val="50000"/>
                    </a:schemeClr>
                  </a:solidFill>
                  <a:latin typeface="Microsoft JhengHei" panose="020B0604030504040204" pitchFamily="34" charset="-120"/>
                  <a:ea typeface="Microsoft JhengHei" panose="020B0604030504040204" pitchFamily="34" charset="-120"/>
                </a:rPr>
                <a:t>財團法人人工智慧科技基金會 </a:t>
              </a:r>
              <a:r>
                <a:rPr kumimoji="1" lang="en-US" altLang="zh-TW" sz="800" b="0" i="0" dirty="0">
                  <a:solidFill>
                    <a:schemeClr val="bg2">
                      <a:lumMod val="50000"/>
                    </a:schemeClr>
                  </a:solidFill>
                  <a:latin typeface="Microsoft JhengHei" panose="020B0604030504040204" pitchFamily="34" charset="-120"/>
                  <a:ea typeface="Microsoft JhengHei" panose="020B0604030504040204" pitchFamily="34" charset="-120"/>
                </a:rPr>
                <a:t>all rights reserved</a:t>
              </a:r>
            </a:p>
          </p:txBody>
        </p:sp>
      </p:grpSp>
    </p:spTree>
    <p:extLst>
      <p:ext uri="{BB962C8B-B14F-4D97-AF65-F5344CB8AC3E}">
        <p14:creationId xmlns:p14="http://schemas.microsoft.com/office/powerpoint/2010/main" val="938691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兩個內容">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853CCED-C764-1240-8DA3-058E9BE65327}"/>
              </a:ext>
            </a:extLst>
          </p:cNvPr>
          <p:cNvSpPr>
            <a:spLocks noGrp="1"/>
          </p:cNvSpPr>
          <p:nvPr>
            <p:ph sz="half" idx="1"/>
          </p:nvPr>
        </p:nvSpPr>
        <p:spPr>
          <a:xfrm>
            <a:off x="838200" y="1825625"/>
            <a:ext cx="5181600" cy="4351338"/>
          </a:xfrm>
        </p:spPr>
        <p:txBody>
          <a:bodyPr/>
          <a:lstStyle>
            <a:lvl1pPr>
              <a:defRPr>
                <a:latin typeface="Microsoft YaHei" panose="020B0503020204020204" pitchFamily="34" charset="-122"/>
                <a:ea typeface="Microsoft YaHei" panose="020B0503020204020204" pitchFamily="34" charset="-122"/>
              </a:defRPr>
            </a:lvl1pPr>
            <a:lvl2pPr>
              <a:defRPr>
                <a:latin typeface="Microsoft YaHei" panose="020B0503020204020204" pitchFamily="34" charset="-122"/>
                <a:ea typeface="Microsoft YaHei" panose="020B0503020204020204" pitchFamily="34" charset="-122"/>
              </a:defRPr>
            </a:lvl2pPr>
            <a:lvl3pPr>
              <a:defRPr>
                <a:latin typeface="Microsoft YaHei" panose="020B0503020204020204" pitchFamily="34" charset="-122"/>
                <a:ea typeface="Microsoft YaHei" panose="020B0503020204020204" pitchFamily="34" charset="-122"/>
              </a:defRPr>
            </a:lvl3pPr>
            <a:lvl4pPr>
              <a:defRPr>
                <a:latin typeface="Microsoft YaHei" panose="020B0503020204020204" pitchFamily="34" charset="-122"/>
                <a:ea typeface="Microsoft YaHei" panose="020B0503020204020204" pitchFamily="34" charset="-122"/>
              </a:defRPr>
            </a:lvl4pPr>
            <a:lvl5pPr>
              <a:defRPr>
                <a:latin typeface="Microsoft YaHei" panose="020B0503020204020204" pitchFamily="34" charset="-122"/>
                <a:ea typeface="Microsoft YaHei" panose="020B0503020204020204" pitchFamily="34" charset="-122"/>
              </a:defRPr>
            </a:lvl5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4" name="內容版面配置區 3">
            <a:extLst>
              <a:ext uri="{FF2B5EF4-FFF2-40B4-BE49-F238E27FC236}">
                <a16:creationId xmlns:a16="http://schemas.microsoft.com/office/drawing/2014/main" id="{4D10391E-660B-E641-8A44-3CC685384757}"/>
              </a:ext>
            </a:extLst>
          </p:cNvPr>
          <p:cNvSpPr>
            <a:spLocks noGrp="1"/>
          </p:cNvSpPr>
          <p:nvPr>
            <p:ph sz="half" idx="2"/>
          </p:nvPr>
        </p:nvSpPr>
        <p:spPr>
          <a:xfrm>
            <a:off x="6172200" y="1825625"/>
            <a:ext cx="5181600" cy="4351338"/>
          </a:xfrm>
        </p:spPr>
        <p:txBody>
          <a:bodyPr/>
          <a:lstStyle>
            <a:lvl1pPr>
              <a:defRPr>
                <a:latin typeface="Microsoft YaHei" panose="020B0503020204020204" pitchFamily="34" charset="-122"/>
                <a:ea typeface="Microsoft YaHei" panose="020B0503020204020204" pitchFamily="34" charset="-122"/>
              </a:defRPr>
            </a:lvl1pPr>
            <a:lvl2pPr>
              <a:defRPr>
                <a:latin typeface="Microsoft YaHei" panose="020B0503020204020204" pitchFamily="34" charset="-122"/>
                <a:ea typeface="Microsoft YaHei" panose="020B0503020204020204" pitchFamily="34" charset="-122"/>
              </a:defRPr>
            </a:lvl2pPr>
            <a:lvl3pPr>
              <a:defRPr>
                <a:latin typeface="Microsoft YaHei" panose="020B0503020204020204" pitchFamily="34" charset="-122"/>
                <a:ea typeface="Microsoft YaHei" panose="020B0503020204020204" pitchFamily="34" charset="-122"/>
              </a:defRPr>
            </a:lvl3pPr>
            <a:lvl4pPr>
              <a:defRPr>
                <a:latin typeface="Microsoft YaHei" panose="020B0503020204020204" pitchFamily="34" charset="-122"/>
                <a:ea typeface="Microsoft YaHei" panose="020B0503020204020204" pitchFamily="34" charset="-122"/>
              </a:defRPr>
            </a:lvl4pPr>
            <a:lvl5pPr>
              <a:defRPr>
                <a:latin typeface="Microsoft YaHei" panose="020B0503020204020204" pitchFamily="34" charset="-122"/>
                <a:ea typeface="Microsoft YaHei" panose="020B0503020204020204" pitchFamily="34" charset="-122"/>
              </a:defRPr>
            </a:lvl5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11" name="標題 1">
            <a:extLst>
              <a:ext uri="{FF2B5EF4-FFF2-40B4-BE49-F238E27FC236}">
                <a16:creationId xmlns:a16="http://schemas.microsoft.com/office/drawing/2014/main" id="{7F3DF915-2BC6-BF45-A310-9E678D8EDD1C}"/>
              </a:ext>
            </a:extLst>
          </p:cNvPr>
          <p:cNvSpPr>
            <a:spLocks noGrp="1"/>
          </p:cNvSpPr>
          <p:nvPr>
            <p:ph type="title"/>
          </p:nvPr>
        </p:nvSpPr>
        <p:spPr>
          <a:xfrm>
            <a:off x="838200" y="274196"/>
            <a:ext cx="10518585" cy="1325563"/>
          </a:xfrm>
        </p:spPr>
        <p:txBody>
          <a:bodyPr/>
          <a:lstStyle>
            <a:lvl1pPr>
              <a:defRPr>
                <a:solidFill>
                  <a:srgbClr val="154D77"/>
                </a:solidFill>
                <a:latin typeface="Microsoft YaHei" panose="020B0503020204020204" pitchFamily="34" charset="-122"/>
                <a:ea typeface="Microsoft YaHei" panose="020B0503020204020204" pitchFamily="34" charset="-122"/>
              </a:defRPr>
            </a:lvl1pPr>
          </a:lstStyle>
          <a:p>
            <a:r>
              <a:rPr kumimoji="1" lang="zh-TW" altLang="en-US" dirty="0"/>
              <a:t>按一下以編輯母片標題樣式</a:t>
            </a:r>
          </a:p>
        </p:txBody>
      </p:sp>
      <p:grpSp>
        <p:nvGrpSpPr>
          <p:cNvPr id="13" name="群組 12">
            <a:extLst>
              <a:ext uri="{FF2B5EF4-FFF2-40B4-BE49-F238E27FC236}">
                <a16:creationId xmlns:a16="http://schemas.microsoft.com/office/drawing/2014/main" id="{18E40D19-4F7F-614C-85B4-2506311DDFA6}"/>
              </a:ext>
            </a:extLst>
          </p:cNvPr>
          <p:cNvGrpSpPr/>
          <p:nvPr userDrawn="1"/>
        </p:nvGrpSpPr>
        <p:grpSpPr>
          <a:xfrm>
            <a:off x="152401" y="6583804"/>
            <a:ext cx="4760802" cy="215444"/>
            <a:chOff x="3386667" y="6230866"/>
            <a:chExt cx="6084711" cy="275356"/>
          </a:xfrm>
        </p:grpSpPr>
        <p:pic>
          <p:nvPicPr>
            <p:cNvPr id="14" name="圖片 13">
              <a:extLst>
                <a:ext uri="{FF2B5EF4-FFF2-40B4-BE49-F238E27FC236}">
                  <a16:creationId xmlns:a16="http://schemas.microsoft.com/office/drawing/2014/main" id="{4D0DB78A-DCE4-C343-92A1-5CC2FB8774DF}"/>
                </a:ext>
              </a:extLst>
            </p:cNvPr>
            <p:cNvPicPr>
              <a:picLocks noChangeAspect="1"/>
            </p:cNvPicPr>
            <p:nvPr userDrawn="1"/>
          </p:nvPicPr>
          <p:blipFill>
            <a:blip r:embed="rId2">
              <a:duotone>
                <a:prstClr val="black"/>
                <a:schemeClr val="accent3">
                  <a:tint val="45000"/>
                  <a:satMod val="400000"/>
                </a:schemeClr>
              </a:duotone>
            </a:blip>
            <a:stretch>
              <a:fillRect/>
            </a:stretch>
          </p:blipFill>
          <p:spPr>
            <a:xfrm>
              <a:off x="3386667" y="6250725"/>
              <a:ext cx="1712534" cy="208065"/>
            </a:xfrm>
            <a:prstGeom prst="rect">
              <a:avLst/>
            </a:prstGeom>
          </p:spPr>
        </p:pic>
        <p:sp>
          <p:nvSpPr>
            <p:cNvPr id="15" name="文字方塊 14">
              <a:extLst>
                <a:ext uri="{FF2B5EF4-FFF2-40B4-BE49-F238E27FC236}">
                  <a16:creationId xmlns:a16="http://schemas.microsoft.com/office/drawing/2014/main" id="{B0D66C13-C731-5D49-A71F-18E24C673DA9}"/>
                </a:ext>
              </a:extLst>
            </p:cNvPr>
            <p:cNvSpPr txBox="1"/>
            <p:nvPr userDrawn="1"/>
          </p:nvSpPr>
          <p:spPr>
            <a:xfrm>
              <a:off x="4996746" y="6230866"/>
              <a:ext cx="4474632" cy="275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800" b="0" i="0" dirty="0">
                  <a:solidFill>
                    <a:schemeClr val="bg2">
                      <a:lumMod val="50000"/>
                    </a:schemeClr>
                  </a:solidFill>
                  <a:latin typeface="Microsoft JhengHei" panose="020B0604030504040204" pitchFamily="34" charset="-120"/>
                  <a:ea typeface="Microsoft JhengHei" panose="020B0604030504040204" pitchFamily="34" charset="-120"/>
                </a:rPr>
                <a:t>｜</a:t>
              </a:r>
              <a:r>
                <a:rPr kumimoji="1" lang="en-US" altLang="zh-TW" sz="800" b="0" i="0" dirty="0">
                  <a:solidFill>
                    <a:schemeClr val="bg2">
                      <a:lumMod val="50000"/>
                    </a:schemeClr>
                  </a:solidFill>
                  <a:latin typeface="Microsoft JhengHei" panose="020B0604030504040204" pitchFamily="34" charset="-120"/>
                  <a:ea typeface="Microsoft JhengHei" panose="020B0604030504040204" pitchFamily="34" charset="-120"/>
                </a:rPr>
                <a:t>copyright©2020 </a:t>
              </a:r>
              <a:r>
                <a:rPr kumimoji="1" lang="zh-TW" altLang="en-US" sz="800" b="0" i="0" dirty="0">
                  <a:solidFill>
                    <a:schemeClr val="bg2">
                      <a:lumMod val="50000"/>
                    </a:schemeClr>
                  </a:solidFill>
                  <a:latin typeface="Microsoft JhengHei" panose="020B0604030504040204" pitchFamily="34" charset="-120"/>
                  <a:ea typeface="Microsoft JhengHei" panose="020B0604030504040204" pitchFamily="34" charset="-120"/>
                </a:rPr>
                <a:t>財團法人人工智慧科技基金會 </a:t>
              </a:r>
              <a:r>
                <a:rPr kumimoji="1" lang="en-US" altLang="zh-TW" sz="800" b="0" i="0" dirty="0">
                  <a:solidFill>
                    <a:schemeClr val="bg2">
                      <a:lumMod val="50000"/>
                    </a:schemeClr>
                  </a:solidFill>
                  <a:latin typeface="Microsoft JhengHei" panose="020B0604030504040204" pitchFamily="34" charset="-120"/>
                  <a:ea typeface="Microsoft JhengHei" panose="020B0604030504040204" pitchFamily="34" charset="-120"/>
                </a:rPr>
                <a:t>all rights reserved</a:t>
              </a:r>
            </a:p>
          </p:txBody>
        </p:sp>
      </p:grpSp>
      <p:sp>
        <p:nvSpPr>
          <p:cNvPr id="18" name="三角形 17">
            <a:extLst>
              <a:ext uri="{FF2B5EF4-FFF2-40B4-BE49-F238E27FC236}">
                <a16:creationId xmlns:a16="http://schemas.microsoft.com/office/drawing/2014/main" id="{FE70A67D-AEC3-004B-A75E-0820D7DA855F}"/>
              </a:ext>
            </a:extLst>
          </p:cNvPr>
          <p:cNvSpPr/>
          <p:nvPr userDrawn="1"/>
        </p:nvSpPr>
        <p:spPr>
          <a:xfrm rot="5400000">
            <a:off x="-323796" y="626652"/>
            <a:ext cx="1409425" cy="90859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三角形 18">
            <a:extLst>
              <a:ext uri="{FF2B5EF4-FFF2-40B4-BE49-F238E27FC236}">
                <a16:creationId xmlns:a16="http://schemas.microsoft.com/office/drawing/2014/main" id="{59C21912-7AC2-C849-8355-046B7DBD1073}"/>
              </a:ext>
            </a:extLst>
          </p:cNvPr>
          <p:cNvSpPr/>
          <p:nvPr userDrawn="1"/>
        </p:nvSpPr>
        <p:spPr>
          <a:xfrm rot="5400000">
            <a:off x="-323797" y="209919"/>
            <a:ext cx="1409425" cy="908595"/>
          </a:xfrm>
          <a:prstGeom prst="triangle">
            <a:avLst/>
          </a:prstGeom>
          <a:noFill/>
          <a:ln>
            <a:solidFill>
              <a:srgbClr val="3A98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92748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6E6EA6EA-EDC4-7D4F-8839-D0C0C2F9DC46}"/>
              </a:ext>
            </a:extLst>
          </p:cNvPr>
          <p:cNvPicPr>
            <a:picLocks noChangeAspect="1"/>
          </p:cNvPicPr>
          <p:nvPr userDrawn="1"/>
        </p:nvPicPr>
        <p:blipFill>
          <a:blip r:embed="rId2"/>
          <a:stretch>
            <a:fillRect/>
          </a:stretch>
        </p:blipFill>
        <p:spPr>
          <a:xfrm>
            <a:off x="317500" y="0"/>
            <a:ext cx="11874500" cy="6858000"/>
          </a:xfrm>
          <a:prstGeom prst="rect">
            <a:avLst/>
          </a:prstGeom>
        </p:spPr>
      </p:pic>
      <p:grpSp>
        <p:nvGrpSpPr>
          <p:cNvPr id="7" name="群組 6">
            <a:extLst>
              <a:ext uri="{FF2B5EF4-FFF2-40B4-BE49-F238E27FC236}">
                <a16:creationId xmlns:a16="http://schemas.microsoft.com/office/drawing/2014/main" id="{35F31DAB-DE70-1B43-99C4-0BCF44E79286}"/>
              </a:ext>
            </a:extLst>
          </p:cNvPr>
          <p:cNvGrpSpPr/>
          <p:nvPr userDrawn="1"/>
        </p:nvGrpSpPr>
        <p:grpSpPr>
          <a:xfrm>
            <a:off x="152401" y="6583804"/>
            <a:ext cx="4760802" cy="215444"/>
            <a:chOff x="3386667" y="6230866"/>
            <a:chExt cx="6084711" cy="275356"/>
          </a:xfrm>
        </p:grpSpPr>
        <p:pic>
          <p:nvPicPr>
            <p:cNvPr id="8" name="圖片 7">
              <a:extLst>
                <a:ext uri="{FF2B5EF4-FFF2-40B4-BE49-F238E27FC236}">
                  <a16:creationId xmlns:a16="http://schemas.microsoft.com/office/drawing/2014/main" id="{488A806F-E624-C04A-844F-BFFCD72DD728}"/>
                </a:ext>
              </a:extLst>
            </p:cNvPr>
            <p:cNvPicPr>
              <a:picLocks noChangeAspect="1"/>
            </p:cNvPicPr>
            <p:nvPr userDrawn="1"/>
          </p:nvPicPr>
          <p:blipFill>
            <a:blip r:embed="rId3">
              <a:duotone>
                <a:prstClr val="black"/>
                <a:schemeClr val="accent3">
                  <a:tint val="45000"/>
                  <a:satMod val="400000"/>
                </a:schemeClr>
              </a:duotone>
            </a:blip>
            <a:stretch>
              <a:fillRect/>
            </a:stretch>
          </p:blipFill>
          <p:spPr>
            <a:xfrm>
              <a:off x="3386667" y="6250725"/>
              <a:ext cx="1712534" cy="208065"/>
            </a:xfrm>
            <a:prstGeom prst="rect">
              <a:avLst/>
            </a:prstGeom>
          </p:spPr>
        </p:pic>
        <p:sp>
          <p:nvSpPr>
            <p:cNvPr id="9" name="文字方塊 8">
              <a:extLst>
                <a:ext uri="{FF2B5EF4-FFF2-40B4-BE49-F238E27FC236}">
                  <a16:creationId xmlns:a16="http://schemas.microsoft.com/office/drawing/2014/main" id="{13CBCC65-11E9-A54C-9951-6599F08B1D78}"/>
                </a:ext>
              </a:extLst>
            </p:cNvPr>
            <p:cNvSpPr txBox="1"/>
            <p:nvPr userDrawn="1"/>
          </p:nvSpPr>
          <p:spPr>
            <a:xfrm>
              <a:off x="4996746" y="6230866"/>
              <a:ext cx="4474632" cy="275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800" b="0" i="0" dirty="0">
                  <a:solidFill>
                    <a:schemeClr val="bg2">
                      <a:lumMod val="50000"/>
                    </a:schemeClr>
                  </a:solidFill>
                  <a:latin typeface="Microsoft JhengHei" panose="020B0604030504040204" pitchFamily="34" charset="-120"/>
                  <a:ea typeface="Microsoft JhengHei" panose="020B0604030504040204" pitchFamily="34" charset="-120"/>
                </a:rPr>
                <a:t>｜</a:t>
              </a:r>
              <a:r>
                <a:rPr kumimoji="1" lang="en-US" altLang="zh-TW" sz="800" b="0" i="0" dirty="0">
                  <a:solidFill>
                    <a:schemeClr val="bg2">
                      <a:lumMod val="50000"/>
                    </a:schemeClr>
                  </a:solidFill>
                  <a:latin typeface="Microsoft JhengHei" panose="020B0604030504040204" pitchFamily="34" charset="-120"/>
                  <a:ea typeface="Microsoft JhengHei" panose="020B0604030504040204" pitchFamily="34" charset="-120"/>
                </a:rPr>
                <a:t>copyright©2020 </a:t>
              </a:r>
              <a:r>
                <a:rPr kumimoji="1" lang="zh-TW" altLang="en-US" sz="800" b="0" i="0" dirty="0">
                  <a:solidFill>
                    <a:schemeClr val="bg2">
                      <a:lumMod val="50000"/>
                    </a:schemeClr>
                  </a:solidFill>
                  <a:latin typeface="Microsoft JhengHei" panose="020B0604030504040204" pitchFamily="34" charset="-120"/>
                  <a:ea typeface="Microsoft JhengHei" panose="020B0604030504040204" pitchFamily="34" charset="-120"/>
                </a:rPr>
                <a:t>財團法人人工智慧科技基金會 </a:t>
              </a:r>
              <a:r>
                <a:rPr kumimoji="1" lang="en-US" altLang="zh-TW" sz="800" b="0" i="0" dirty="0">
                  <a:solidFill>
                    <a:schemeClr val="bg2">
                      <a:lumMod val="50000"/>
                    </a:schemeClr>
                  </a:solidFill>
                  <a:latin typeface="Microsoft JhengHei" panose="020B0604030504040204" pitchFamily="34" charset="-120"/>
                  <a:ea typeface="Microsoft JhengHei" panose="020B0604030504040204" pitchFamily="34" charset="-120"/>
                </a:rPr>
                <a:t>all rights reserved</a:t>
              </a:r>
            </a:p>
          </p:txBody>
        </p:sp>
      </p:grpSp>
      <p:sp>
        <p:nvSpPr>
          <p:cNvPr id="4" name="內容版面配置區 3">
            <a:extLst>
              <a:ext uri="{FF2B5EF4-FFF2-40B4-BE49-F238E27FC236}">
                <a16:creationId xmlns:a16="http://schemas.microsoft.com/office/drawing/2014/main" id="{92BDCF9E-B90C-4BC8-9FE9-CF31F999E0E7}"/>
              </a:ext>
            </a:extLst>
          </p:cNvPr>
          <p:cNvSpPr>
            <a:spLocks noGrp="1"/>
          </p:cNvSpPr>
          <p:nvPr>
            <p:ph sz="quarter" idx="10" hasCustomPrompt="1"/>
          </p:nvPr>
        </p:nvSpPr>
        <p:spPr>
          <a:xfrm>
            <a:off x="8125694" y="2980531"/>
            <a:ext cx="1492250" cy="284163"/>
          </a:xfrm>
        </p:spPr>
        <p:txBody>
          <a:bodyPr>
            <a:noAutofit/>
          </a:bodyPr>
          <a:lstStyle>
            <a:lvl1pPr marL="0" indent="0">
              <a:buNone/>
              <a:defRPr sz="1800">
                <a:solidFill>
                  <a:schemeClr val="bg1"/>
                </a:solidFill>
                <a:latin typeface="Microsoft YaHei" panose="020B0503020204020204" pitchFamily="34" charset="-122"/>
                <a:ea typeface="Microsoft YaHei" panose="020B0503020204020204" pitchFamily="34" charset="-122"/>
              </a:defRPr>
            </a:lvl1pPr>
          </a:lstStyle>
          <a:p>
            <a:pPr lvl="0"/>
            <a:r>
              <a:rPr lang="zh-TW" altLang="en-US" dirty="0"/>
              <a:t>姓名</a:t>
            </a:r>
          </a:p>
        </p:txBody>
      </p:sp>
      <p:sp>
        <p:nvSpPr>
          <p:cNvPr id="12" name="文字方塊 11">
            <a:extLst>
              <a:ext uri="{FF2B5EF4-FFF2-40B4-BE49-F238E27FC236}">
                <a16:creationId xmlns:a16="http://schemas.microsoft.com/office/drawing/2014/main" id="{694D5B9D-7588-4288-9518-17FE4660C6CC}"/>
              </a:ext>
            </a:extLst>
          </p:cNvPr>
          <p:cNvSpPr txBox="1"/>
          <p:nvPr userDrawn="1"/>
        </p:nvSpPr>
        <p:spPr>
          <a:xfrm>
            <a:off x="8125694" y="3245946"/>
            <a:ext cx="3373317" cy="369332"/>
          </a:xfrm>
          <a:prstGeom prst="rect">
            <a:avLst/>
          </a:prstGeom>
          <a:noFill/>
        </p:spPr>
        <p:txBody>
          <a:bodyPr wrap="square">
            <a:spAutoFit/>
          </a:bodyPr>
          <a:lstStyle/>
          <a:p>
            <a:r>
              <a:rPr kumimoji="1" lang="zh-TW" altLang="en-US" sz="1800" b="0" dirty="0">
                <a:solidFill>
                  <a:schemeClr val="bg1"/>
                </a:solidFill>
                <a:latin typeface="Microsoft YaHei" panose="020B0503020204020204" pitchFamily="34" charset="-122"/>
                <a:ea typeface="Microsoft YaHei" panose="020B0503020204020204" pitchFamily="34" charset="-122"/>
              </a:rPr>
              <a:t>財團法人人工智慧科技基金會</a:t>
            </a:r>
            <a:endParaRPr lang="zh-TW" altLang="en-US" dirty="0"/>
          </a:p>
        </p:txBody>
      </p:sp>
      <p:sp>
        <p:nvSpPr>
          <p:cNvPr id="13" name="內容版面配置區 3">
            <a:extLst>
              <a:ext uri="{FF2B5EF4-FFF2-40B4-BE49-F238E27FC236}">
                <a16:creationId xmlns:a16="http://schemas.microsoft.com/office/drawing/2014/main" id="{F8BC2D71-18CE-4F83-AE15-8274E5931176}"/>
              </a:ext>
            </a:extLst>
          </p:cNvPr>
          <p:cNvSpPr>
            <a:spLocks noGrp="1"/>
          </p:cNvSpPr>
          <p:nvPr>
            <p:ph sz="quarter" idx="11" hasCustomPrompt="1"/>
          </p:nvPr>
        </p:nvSpPr>
        <p:spPr>
          <a:xfrm>
            <a:off x="8125694" y="3588994"/>
            <a:ext cx="1492250" cy="284163"/>
          </a:xfrm>
        </p:spPr>
        <p:txBody>
          <a:bodyPr>
            <a:noAutofit/>
          </a:bodyPr>
          <a:lstStyle>
            <a:lvl1pPr marL="0" indent="0">
              <a:buNone/>
              <a:defRPr sz="1800">
                <a:solidFill>
                  <a:schemeClr val="bg1"/>
                </a:solidFill>
                <a:latin typeface="Microsoft YaHei" panose="020B0503020204020204" pitchFamily="34" charset="-122"/>
                <a:ea typeface="Microsoft YaHei" panose="020B0503020204020204" pitchFamily="34" charset="-122"/>
              </a:defRPr>
            </a:lvl1pPr>
          </a:lstStyle>
          <a:p>
            <a:pPr lvl="0"/>
            <a:r>
              <a:rPr lang="zh-TW" altLang="en-US" dirty="0"/>
              <a:t>部門</a:t>
            </a:r>
          </a:p>
        </p:txBody>
      </p:sp>
      <p:sp>
        <p:nvSpPr>
          <p:cNvPr id="15" name="文字方塊 14">
            <a:extLst>
              <a:ext uri="{FF2B5EF4-FFF2-40B4-BE49-F238E27FC236}">
                <a16:creationId xmlns:a16="http://schemas.microsoft.com/office/drawing/2014/main" id="{624F78D5-EA91-4EB0-864A-C14003782A30}"/>
              </a:ext>
            </a:extLst>
          </p:cNvPr>
          <p:cNvSpPr txBox="1"/>
          <p:nvPr userDrawn="1"/>
        </p:nvSpPr>
        <p:spPr>
          <a:xfrm>
            <a:off x="8125694" y="3880693"/>
            <a:ext cx="517974" cy="369332"/>
          </a:xfrm>
          <a:prstGeom prst="rect">
            <a:avLst/>
          </a:prstGeom>
          <a:noFill/>
        </p:spPr>
        <p:txBody>
          <a:bodyPr wrap="square">
            <a:spAutoFit/>
          </a:bodyPr>
          <a:lstStyle/>
          <a:p>
            <a:r>
              <a:rPr kumimoji="1" lang="en-US" altLang="zh-TW" sz="1800" b="0" dirty="0">
                <a:solidFill>
                  <a:schemeClr val="bg1"/>
                </a:solidFill>
                <a:latin typeface="Microsoft YaHei" panose="020B0503020204020204" pitchFamily="34" charset="-122"/>
                <a:ea typeface="Microsoft YaHei" panose="020B0503020204020204" pitchFamily="34" charset="-122"/>
              </a:rPr>
              <a:t>Tel: </a:t>
            </a:r>
            <a:endParaRPr lang="zh-TW" altLang="en-US" dirty="0"/>
          </a:p>
        </p:txBody>
      </p:sp>
      <p:sp>
        <p:nvSpPr>
          <p:cNvPr id="16" name="內容版面配置區 3">
            <a:extLst>
              <a:ext uri="{FF2B5EF4-FFF2-40B4-BE49-F238E27FC236}">
                <a16:creationId xmlns:a16="http://schemas.microsoft.com/office/drawing/2014/main" id="{3F9582D2-FFB9-4283-BCAD-5DEE14431E17}"/>
              </a:ext>
            </a:extLst>
          </p:cNvPr>
          <p:cNvSpPr>
            <a:spLocks noGrp="1"/>
          </p:cNvSpPr>
          <p:nvPr>
            <p:ph sz="quarter" idx="12" hasCustomPrompt="1"/>
          </p:nvPr>
        </p:nvSpPr>
        <p:spPr>
          <a:xfrm>
            <a:off x="8528260" y="3906571"/>
            <a:ext cx="1849316" cy="284163"/>
          </a:xfrm>
        </p:spPr>
        <p:txBody>
          <a:bodyPr>
            <a:noAutofit/>
          </a:bodyPr>
          <a:lstStyle>
            <a:lvl1pPr marL="0" indent="0">
              <a:buNone/>
              <a:defRPr sz="1800">
                <a:solidFill>
                  <a:schemeClr val="bg1"/>
                </a:solidFill>
                <a:latin typeface="Microsoft YaHei" panose="020B0503020204020204" pitchFamily="34" charset="-122"/>
                <a:ea typeface="Microsoft YaHei" panose="020B0503020204020204" pitchFamily="34" charset="-122"/>
              </a:defRPr>
            </a:lvl1pPr>
          </a:lstStyle>
          <a:p>
            <a:pPr lvl="0"/>
            <a:r>
              <a:rPr lang="en-US" altLang="zh-TW" dirty="0"/>
              <a:t>02-XXXX-XXXX </a:t>
            </a:r>
            <a:endParaRPr lang="zh-TW" altLang="en-US" dirty="0"/>
          </a:p>
        </p:txBody>
      </p:sp>
      <p:sp>
        <p:nvSpPr>
          <p:cNvPr id="18" name="文字方塊 17">
            <a:extLst>
              <a:ext uri="{FF2B5EF4-FFF2-40B4-BE49-F238E27FC236}">
                <a16:creationId xmlns:a16="http://schemas.microsoft.com/office/drawing/2014/main" id="{9D220CDE-5B01-4A54-90EC-F15FC4431EAA}"/>
              </a:ext>
            </a:extLst>
          </p:cNvPr>
          <p:cNvSpPr txBox="1"/>
          <p:nvPr userDrawn="1"/>
        </p:nvSpPr>
        <p:spPr>
          <a:xfrm>
            <a:off x="10337439" y="3887540"/>
            <a:ext cx="358715" cy="369332"/>
          </a:xfrm>
          <a:prstGeom prst="rect">
            <a:avLst/>
          </a:prstGeom>
          <a:noFill/>
        </p:spPr>
        <p:txBody>
          <a:bodyPr wrap="square">
            <a:spAutoFit/>
          </a:bodyPr>
          <a:lstStyle/>
          <a:p>
            <a:r>
              <a:rPr kumimoji="1" lang="en-US" altLang="zh-TW" sz="1800" b="0" dirty="0">
                <a:solidFill>
                  <a:schemeClr val="bg1"/>
                </a:solidFill>
                <a:latin typeface="Microsoft YaHei" panose="020B0503020204020204" pitchFamily="34" charset="-122"/>
                <a:ea typeface="Microsoft YaHei" panose="020B0503020204020204" pitchFamily="34" charset="-122"/>
              </a:rPr>
              <a:t>#</a:t>
            </a:r>
            <a:endParaRPr lang="zh-TW" altLang="en-US" dirty="0"/>
          </a:p>
        </p:txBody>
      </p:sp>
      <p:sp>
        <p:nvSpPr>
          <p:cNvPr id="19" name="內容版面配置區 3">
            <a:extLst>
              <a:ext uri="{FF2B5EF4-FFF2-40B4-BE49-F238E27FC236}">
                <a16:creationId xmlns:a16="http://schemas.microsoft.com/office/drawing/2014/main" id="{10CEBF01-27C7-4C3B-AA3B-C90D1740AB62}"/>
              </a:ext>
            </a:extLst>
          </p:cNvPr>
          <p:cNvSpPr>
            <a:spLocks noGrp="1"/>
          </p:cNvSpPr>
          <p:nvPr>
            <p:ph sz="quarter" idx="13" hasCustomPrompt="1"/>
          </p:nvPr>
        </p:nvSpPr>
        <p:spPr>
          <a:xfrm>
            <a:off x="10527450" y="3900950"/>
            <a:ext cx="715257" cy="284163"/>
          </a:xfrm>
        </p:spPr>
        <p:txBody>
          <a:bodyPr>
            <a:noAutofit/>
          </a:bodyPr>
          <a:lstStyle>
            <a:lvl1pPr marL="0" indent="0">
              <a:buNone/>
              <a:defRPr sz="1800">
                <a:solidFill>
                  <a:schemeClr val="bg1"/>
                </a:solidFill>
                <a:latin typeface="Microsoft YaHei" panose="020B0503020204020204" pitchFamily="34" charset="-122"/>
                <a:ea typeface="Microsoft YaHei" panose="020B0503020204020204" pitchFamily="34" charset="-122"/>
              </a:defRPr>
            </a:lvl1pPr>
          </a:lstStyle>
          <a:p>
            <a:pPr lvl="0"/>
            <a:r>
              <a:rPr lang="zh-TW" altLang="en-US" dirty="0"/>
              <a:t>分機</a:t>
            </a:r>
          </a:p>
        </p:txBody>
      </p:sp>
      <p:sp>
        <p:nvSpPr>
          <p:cNvPr id="21" name="文字方塊 20">
            <a:extLst>
              <a:ext uri="{FF2B5EF4-FFF2-40B4-BE49-F238E27FC236}">
                <a16:creationId xmlns:a16="http://schemas.microsoft.com/office/drawing/2014/main" id="{4702C937-6358-4923-AA7D-C3E103CD2709}"/>
              </a:ext>
            </a:extLst>
          </p:cNvPr>
          <p:cNvSpPr txBox="1"/>
          <p:nvPr userDrawn="1"/>
        </p:nvSpPr>
        <p:spPr>
          <a:xfrm>
            <a:off x="8125694" y="4190734"/>
            <a:ext cx="967701" cy="369332"/>
          </a:xfrm>
          <a:prstGeom prst="rect">
            <a:avLst/>
          </a:prstGeom>
          <a:noFill/>
        </p:spPr>
        <p:txBody>
          <a:bodyPr wrap="square">
            <a:spAutoFit/>
          </a:bodyPr>
          <a:lstStyle/>
          <a:p>
            <a:r>
              <a:rPr kumimoji="1" lang="en-US" altLang="zh-TW" sz="1800" b="0" dirty="0">
                <a:solidFill>
                  <a:schemeClr val="bg1"/>
                </a:solidFill>
                <a:latin typeface="Microsoft YaHei" panose="020B0503020204020204" pitchFamily="34" charset="-122"/>
                <a:ea typeface="Microsoft YaHei" panose="020B0503020204020204" pitchFamily="34" charset="-122"/>
              </a:rPr>
              <a:t>Mobile: </a:t>
            </a:r>
            <a:endParaRPr lang="zh-TW" altLang="en-US" dirty="0"/>
          </a:p>
        </p:txBody>
      </p:sp>
      <p:sp>
        <p:nvSpPr>
          <p:cNvPr id="22" name="內容版面配置區 3">
            <a:extLst>
              <a:ext uri="{FF2B5EF4-FFF2-40B4-BE49-F238E27FC236}">
                <a16:creationId xmlns:a16="http://schemas.microsoft.com/office/drawing/2014/main" id="{FDEB9C59-7623-48E3-A537-7990509E0361}"/>
              </a:ext>
            </a:extLst>
          </p:cNvPr>
          <p:cNvSpPr>
            <a:spLocks noGrp="1"/>
          </p:cNvSpPr>
          <p:nvPr>
            <p:ph sz="quarter" idx="14" hasCustomPrompt="1"/>
          </p:nvPr>
        </p:nvSpPr>
        <p:spPr>
          <a:xfrm>
            <a:off x="9015634" y="4224692"/>
            <a:ext cx="1849316" cy="284163"/>
          </a:xfrm>
        </p:spPr>
        <p:txBody>
          <a:bodyPr>
            <a:noAutofit/>
          </a:bodyPr>
          <a:lstStyle>
            <a:lvl1pPr marL="0" indent="0">
              <a:buNone/>
              <a:defRPr sz="1800">
                <a:solidFill>
                  <a:schemeClr val="bg1"/>
                </a:solidFill>
                <a:latin typeface="Microsoft YaHei" panose="020B0503020204020204" pitchFamily="34" charset="-122"/>
                <a:ea typeface="Microsoft YaHei" panose="020B0503020204020204" pitchFamily="34" charset="-122"/>
              </a:defRPr>
            </a:lvl1pPr>
          </a:lstStyle>
          <a:p>
            <a:pPr lvl="0"/>
            <a:r>
              <a:rPr lang="en-US" altLang="zh-TW" dirty="0"/>
              <a:t>09XX-XXX-XXX </a:t>
            </a:r>
            <a:endParaRPr lang="zh-TW" altLang="en-US" dirty="0"/>
          </a:p>
        </p:txBody>
      </p:sp>
      <p:sp>
        <p:nvSpPr>
          <p:cNvPr id="24" name="文字方塊 23">
            <a:extLst>
              <a:ext uri="{FF2B5EF4-FFF2-40B4-BE49-F238E27FC236}">
                <a16:creationId xmlns:a16="http://schemas.microsoft.com/office/drawing/2014/main" id="{095B1897-1A78-444B-B007-C4894E93BE93}"/>
              </a:ext>
            </a:extLst>
          </p:cNvPr>
          <p:cNvSpPr txBox="1"/>
          <p:nvPr userDrawn="1"/>
        </p:nvSpPr>
        <p:spPr>
          <a:xfrm>
            <a:off x="8125694" y="4511256"/>
            <a:ext cx="794019" cy="369332"/>
          </a:xfrm>
          <a:prstGeom prst="rect">
            <a:avLst/>
          </a:prstGeom>
          <a:noFill/>
        </p:spPr>
        <p:txBody>
          <a:bodyPr wrap="square">
            <a:spAutoFit/>
          </a:bodyPr>
          <a:lstStyle/>
          <a:p>
            <a:r>
              <a:rPr kumimoji="1" lang="en-US" altLang="zh-TW" sz="1800" b="0" dirty="0">
                <a:solidFill>
                  <a:schemeClr val="bg1"/>
                </a:solidFill>
                <a:latin typeface="Microsoft YaHei" panose="020B0503020204020204" pitchFamily="34" charset="-122"/>
                <a:ea typeface="Microsoft YaHei" panose="020B0503020204020204" pitchFamily="34" charset="-122"/>
              </a:rPr>
              <a:t>Email:</a:t>
            </a:r>
            <a:endParaRPr lang="zh-TW" altLang="en-US" dirty="0"/>
          </a:p>
        </p:txBody>
      </p:sp>
      <p:sp>
        <p:nvSpPr>
          <p:cNvPr id="25" name="內容版面配置區 3">
            <a:extLst>
              <a:ext uri="{FF2B5EF4-FFF2-40B4-BE49-F238E27FC236}">
                <a16:creationId xmlns:a16="http://schemas.microsoft.com/office/drawing/2014/main" id="{152B9CE5-47EE-4999-A8E5-5C4CC49E9680}"/>
              </a:ext>
            </a:extLst>
          </p:cNvPr>
          <p:cNvSpPr>
            <a:spLocks noGrp="1"/>
          </p:cNvSpPr>
          <p:nvPr>
            <p:ph sz="quarter" idx="15" hasCustomPrompt="1"/>
          </p:nvPr>
        </p:nvSpPr>
        <p:spPr>
          <a:xfrm>
            <a:off x="8836511" y="4531500"/>
            <a:ext cx="1849316" cy="284163"/>
          </a:xfrm>
        </p:spPr>
        <p:txBody>
          <a:bodyPr>
            <a:noAutofit/>
          </a:bodyPr>
          <a:lstStyle>
            <a:lvl1pPr marL="0" indent="0">
              <a:buNone/>
              <a:defRPr sz="1800">
                <a:solidFill>
                  <a:schemeClr val="bg1"/>
                </a:solidFill>
                <a:latin typeface="Microsoft YaHei" panose="020B0503020204020204" pitchFamily="34" charset="-122"/>
                <a:ea typeface="Microsoft YaHei" panose="020B0503020204020204" pitchFamily="34" charset="-122"/>
              </a:defRPr>
            </a:lvl1pPr>
          </a:lstStyle>
          <a:p>
            <a:pPr lvl="0"/>
            <a:r>
              <a:rPr lang="en-US" altLang="zh-TW" dirty="0"/>
              <a:t>Email@aif.tw</a:t>
            </a:r>
            <a:endParaRPr lang="zh-TW" altLang="en-US" dirty="0"/>
          </a:p>
        </p:txBody>
      </p:sp>
    </p:spTree>
    <p:extLst>
      <p:ext uri="{BB962C8B-B14F-4D97-AF65-F5344CB8AC3E}">
        <p14:creationId xmlns:p14="http://schemas.microsoft.com/office/powerpoint/2010/main" val="3547005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6E6EA6EA-EDC4-7D4F-8839-D0C0C2F9DC46}"/>
              </a:ext>
            </a:extLst>
          </p:cNvPr>
          <p:cNvPicPr>
            <a:picLocks noChangeAspect="1"/>
          </p:cNvPicPr>
          <p:nvPr userDrawn="1"/>
        </p:nvPicPr>
        <p:blipFill>
          <a:blip r:embed="rId2"/>
          <a:stretch>
            <a:fillRect/>
          </a:stretch>
        </p:blipFill>
        <p:spPr>
          <a:xfrm>
            <a:off x="317500" y="0"/>
            <a:ext cx="11874500" cy="6858000"/>
          </a:xfrm>
          <a:prstGeom prst="rect">
            <a:avLst/>
          </a:prstGeom>
        </p:spPr>
      </p:pic>
      <p:grpSp>
        <p:nvGrpSpPr>
          <p:cNvPr id="7" name="群組 6">
            <a:extLst>
              <a:ext uri="{FF2B5EF4-FFF2-40B4-BE49-F238E27FC236}">
                <a16:creationId xmlns:a16="http://schemas.microsoft.com/office/drawing/2014/main" id="{35F31DAB-DE70-1B43-99C4-0BCF44E79286}"/>
              </a:ext>
            </a:extLst>
          </p:cNvPr>
          <p:cNvGrpSpPr/>
          <p:nvPr userDrawn="1"/>
        </p:nvGrpSpPr>
        <p:grpSpPr>
          <a:xfrm>
            <a:off x="152401" y="6583804"/>
            <a:ext cx="4760802" cy="215444"/>
            <a:chOff x="3386667" y="6230866"/>
            <a:chExt cx="6084711" cy="275356"/>
          </a:xfrm>
        </p:grpSpPr>
        <p:pic>
          <p:nvPicPr>
            <p:cNvPr id="8" name="圖片 7">
              <a:extLst>
                <a:ext uri="{FF2B5EF4-FFF2-40B4-BE49-F238E27FC236}">
                  <a16:creationId xmlns:a16="http://schemas.microsoft.com/office/drawing/2014/main" id="{488A806F-E624-C04A-844F-BFFCD72DD728}"/>
                </a:ext>
              </a:extLst>
            </p:cNvPr>
            <p:cNvPicPr>
              <a:picLocks noChangeAspect="1"/>
            </p:cNvPicPr>
            <p:nvPr userDrawn="1"/>
          </p:nvPicPr>
          <p:blipFill>
            <a:blip r:embed="rId3">
              <a:duotone>
                <a:prstClr val="black"/>
                <a:schemeClr val="accent3">
                  <a:tint val="45000"/>
                  <a:satMod val="400000"/>
                </a:schemeClr>
              </a:duotone>
            </a:blip>
            <a:stretch>
              <a:fillRect/>
            </a:stretch>
          </p:blipFill>
          <p:spPr>
            <a:xfrm>
              <a:off x="3386667" y="6250725"/>
              <a:ext cx="1712534" cy="208065"/>
            </a:xfrm>
            <a:prstGeom prst="rect">
              <a:avLst/>
            </a:prstGeom>
          </p:spPr>
        </p:pic>
        <p:sp>
          <p:nvSpPr>
            <p:cNvPr id="9" name="文字方塊 8">
              <a:extLst>
                <a:ext uri="{FF2B5EF4-FFF2-40B4-BE49-F238E27FC236}">
                  <a16:creationId xmlns:a16="http://schemas.microsoft.com/office/drawing/2014/main" id="{13CBCC65-11E9-A54C-9951-6599F08B1D78}"/>
                </a:ext>
              </a:extLst>
            </p:cNvPr>
            <p:cNvSpPr txBox="1"/>
            <p:nvPr userDrawn="1"/>
          </p:nvSpPr>
          <p:spPr>
            <a:xfrm>
              <a:off x="4996746" y="6230866"/>
              <a:ext cx="4474632" cy="275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800" b="0" i="0" dirty="0">
                  <a:solidFill>
                    <a:schemeClr val="bg2">
                      <a:lumMod val="50000"/>
                    </a:schemeClr>
                  </a:solidFill>
                  <a:latin typeface="Microsoft JhengHei" panose="020B0604030504040204" pitchFamily="34" charset="-120"/>
                  <a:ea typeface="Microsoft JhengHei" panose="020B0604030504040204" pitchFamily="34" charset="-120"/>
                </a:rPr>
                <a:t>｜</a:t>
              </a:r>
              <a:r>
                <a:rPr kumimoji="1" lang="en-US" altLang="zh-TW" sz="800" b="0" i="0" dirty="0">
                  <a:solidFill>
                    <a:schemeClr val="bg2">
                      <a:lumMod val="50000"/>
                    </a:schemeClr>
                  </a:solidFill>
                  <a:latin typeface="Microsoft JhengHei" panose="020B0604030504040204" pitchFamily="34" charset="-120"/>
                  <a:ea typeface="Microsoft JhengHei" panose="020B0604030504040204" pitchFamily="34" charset="-120"/>
                </a:rPr>
                <a:t>copyright©2020 </a:t>
              </a:r>
              <a:r>
                <a:rPr kumimoji="1" lang="zh-TW" altLang="en-US" sz="800" b="0" i="0" dirty="0">
                  <a:solidFill>
                    <a:schemeClr val="bg2">
                      <a:lumMod val="50000"/>
                    </a:schemeClr>
                  </a:solidFill>
                  <a:latin typeface="Microsoft JhengHei" panose="020B0604030504040204" pitchFamily="34" charset="-120"/>
                  <a:ea typeface="Microsoft JhengHei" panose="020B0604030504040204" pitchFamily="34" charset="-120"/>
                </a:rPr>
                <a:t>財團法人人工智慧科技基金會 </a:t>
              </a:r>
              <a:r>
                <a:rPr kumimoji="1" lang="en-US" altLang="zh-TW" sz="800" b="0" i="0" dirty="0">
                  <a:solidFill>
                    <a:schemeClr val="bg2">
                      <a:lumMod val="50000"/>
                    </a:schemeClr>
                  </a:solidFill>
                  <a:latin typeface="Microsoft JhengHei" panose="020B0604030504040204" pitchFamily="34" charset="-120"/>
                  <a:ea typeface="Microsoft JhengHei" panose="020B0604030504040204" pitchFamily="34" charset="-120"/>
                </a:rPr>
                <a:t>all rights reserved</a:t>
              </a:r>
            </a:p>
          </p:txBody>
        </p:sp>
      </p:grpSp>
      <p:sp>
        <p:nvSpPr>
          <p:cNvPr id="10" name="標題 1">
            <a:extLst>
              <a:ext uri="{FF2B5EF4-FFF2-40B4-BE49-F238E27FC236}">
                <a16:creationId xmlns:a16="http://schemas.microsoft.com/office/drawing/2014/main" id="{90D347D0-C956-224A-A851-B855F7F44E53}"/>
              </a:ext>
            </a:extLst>
          </p:cNvPr>
          <p:cNvSpPr>
            <a:spLocks noGrp="1"/>
          </p:cNvSpPr>
          <p:nvPr>
            <p:ph type="title" hasCustomPrompt="1"/>
          </p:nvPr>
        </p:nvSpPr>
        <p:spPr>
          <a:xfrm>
            <a:off x="6096000" y="2706511"/>
            <a:ext cx="5264150" cy="1444978"/>
          </a:xfrm>
        </p:spPr>
        <p:txBody>
          <a:bodyPr anchor="b">
            <a:normAutofit/>
          </a:bodyPr>
          <a:lstStyle>
            <a:lvl1pPr algn="r">
              <a:defRPr sz="4400">
                <a:solidFill>
                  <a:schemeClr val="bg1"/>
                </a:solidFill>
                <a:latin typeface="Microsoft YaHei" panose="020B0503020204020204" pitchFamily="34" charset="-122"/>
                <a:ea typeface="Microsoft YaHei" panose="020B0503020204020204" pitchFamily="34" charset="-122"/>
              </a:defRPr>
            </a:lvl1pPr>
          </a:lstStyle>
          <a:p>
            <a:r>
              <a:rPr kumimoji="1" lang="zh-TW" altLang="en-US" dirty="0"/>
              <a:t>感謝聆聽</a:t>
            </a:r>
          </a:p>
        </p:txBody>
      </p:sp>
    </p:spTree>
    <p:extLst>
      <p:ext uri="{BB962C8B-B14F-4D97-AF65-F5344CB8AC3E}">
        <p14:creationId xmlns:p14="http://schemas.microsoft.com/office/powerpoint/2010/main" val="3353264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E0206B-1BFD-E744-BA04-C56686248441}"/>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FAD7036D-E712-1846-AAE6-1AF0FEC08C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4FE236ED-D9E4-3143-A7B5-559752205352}"/>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A7539B4C-F5F3-F243-8DD8-4FABAEC0F9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36994ADD-A191-1A46-A32E-EC7510224760}"/>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8C9510BE-F808-1947-87A9-0009331FA5F9}"/>
              </a:ext>
            </a:extLst>
          </p:cNvPr>
          <p:cNvSpPr>
            <a:spLocks noGrp="1"/>
          </p:cNvSpPr>
          <p:nvPr>
            <p:ph type="dt" sz="half" idx="10"/>
          </p:nvPr>
        </p:nvSpPr>
        <p:spPr/>
        <p:txBody>
          <a:bodyPr/>
          <a:lstStyle/>
          <a:p>
            <a:endParaRPr kumimoji="1" lang="zh-TW" altLang="en-US"/>
          </a:p>
        </p:txBody>
      </p:sp>
      <p:sp>
        <p:nvSpPr>
          <p:cNvPr id="8" name="頁尾版面配置區 7">
            <a:extLst>
              <a:ext uri="{FF2B5EF4-FFF2-40B4-BE49-F238E27FC236}">
                <a16:creationId xmlns:a16="http://schemas.microsoft.com/office/drawing/2014/main" id="{C493679E-EA46-A14F-86BA-7238BDA5C351}"/>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5DF575F5-7F05-FE43-83EE-84767B62BA9D}"/>
              </a:ext>
            </a:extLst>
          </p:cNvPr>
          <p:cNvSpPr>
            <a:spLocks noGrp="1"/>
          </p:cNvSpPr>
          <p:nvPr>
            <p:ph type="sldNum" sz="quarter" idx="12"/>
          </p:nvPr>
        </p:nvSpPr>
        <p:spPr/>
        <p:txBody>
          <a:bodyPr/>
          <a:lstStyle/>
          <a:p>
            <a:fld id="{90ABBC54-20FD-A04B-AF5B-AF7F99AF1DEA}" type="slidenum">
              <a:rPr kumimoji="1" lang="zh-TW" altLang="en-US" smtClean="0"/>
              <a:t>‹#›</a:t>
            </a:fld>
            <a:endParaRPr kumimoji="1" lang="zh-TW" altLang="en-US"/>
          </a:p>
        </p:txBody>
      </p:sp>
    </p:spTree>
    <p:extLst>
      <p:ext uri="{BB962C8B-B14F-4D97-AF65-F5344CB8AC3E}">
        <p14:creationId xmlns:p14="http://schemas.microsoft.com/office/powerpoint/2010/main" val="771984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C6A947-48CE-7046-8CE3-01E2FEAA3852}"/>
              </a:ext>
            </a:extLst>
          </p:cNvPr>
          <p:cNvSpPr>
            <a:spLocks noGrp="1"/>
          </p:cNvSpPr>
          <p:nvPr>
            <p:ph type="title"/>
          </p:nvPr>
        </p:nvSpPr>
        <p:spPr/>
        <p:txBody>
          <a:bodyPr/>
          <a:lstStyle/>
          <a:p>
            <a:r>
              <a:rPr kumimoji="1" lang="zh-TW" altLang="en-US"/>
              <a:t>按一下以編輯母片標題樣式</a:t>
            </a:r>
          </a:p>
        </p:txBody>
      </p:sp>
      <p:grpSp>
        <p:nvGrpSpPr>
          <p:cNvPr id="6" name="群組 5">
            <a:extLst>
              <a:ext uri="{FF2B5EF4-FFF2-40B4-BE49-F238E27FC236}">
                <a16:creationId xmlns:a16="http://schemas.microsoft.com/office/drawing/2014/main" id="{73BB392E-9E6C-498E-8533-633A0DF0B8F3}"/>
              </a:ext>
            </a:extLst>
          </p:cNvPr>
          <p:cNvGrpSpPr/>
          <p:nvPr userDrawn="1"/>
        </p:nvGrpSpPr>
        <p:grpSpPr>
          <a:xfrm>
            <a:off x="152401" y="6583804"/>
            <a:ext cx="4760802" cy="215444"/>
            <a:chOff x="3386667" y="6230866"/>
            <a:chExt cx="6084711" cy="275356"/>
          </a:xfrm>
        </p:grpSpPr>
        <p:pic>
          <p:nvPicPr>
            <p:cNvPr id="7" name="圖片 6">
              <a:extLst>
                <a:ext uri="{FF2B5EF4-FFF2-40B4-BE49-F238E27FC236}">
                  <a16:creationId xmlns:a16="http://schemas.microsoft.com/office/drawing/2014/main" id="{C5F1BCB0-8B0D-4D80-8EF0-7D10AC7EFA5F}"/>
                </a:ext>
              </a:extLst>
            </p:cNvPr>
            <p:cNvPicPr>
              <a:picLocks noChangeAspect="1"/>
            </p:cNvPicPr>
            <p:nvPr userDrawn="1"/>
          </p:nvPicPr>
          <p:blipFill>
            <a:blip r:embed="rId2">
              <a:duotone>
                <a:prstClr val="black"/>
                <a:schemeClr val="accent3">
                  <a:tint val="45000"/>
                  <a:satMod val="400000"/>
                </a:schemeClr>
              </a:duotone>
            </a:blip>
            <a:stretch>
              <a:fillRect/>
            </a:stretch>
          </p:blipFill>
          <p:spPr>
            <a:xfrm>
              <a:off x="3386667" y="6250725"/>
              <a:ext cx="1712534" cy="208065"/>
            </a:xfrm>
            <a:prstGeom prst="rect">
              <a:avLst/>
            </a:prstGeom>
          </p:spPr>
        </p:pic>
        <p:sp>
          <p:nvSpPr>
            <p:cNvPr id="8" name="文字方塊 7">
              <a:extLst>
                <a:ext uri="{FF2B5EF4-FFF2-40B4-BE49-F238E27FC236}">
                  <a16:creationId xmlns:a16="http://schemas.microsoft.com/office/drawing/2014/main" id="{2D1AF1FE-BDF8-4BF0-ADF4-D9495460D6F3}"/>
                </a:ext>
              </a:extLst>
            </p:cNvPr>
            <p:cNvSpPr txBox="1"/>
            <p:nvPr userDrawn="1"/>
          </p:nvSpPr>
          <p:spPr>
            <a:xfrm>
              <a:off x="4996746" y="6230866"/>
              <a:ext cx="4474632" cy="275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800" b="0" i="0" dirty="0">
                  <a:solidFill>
                    <a:schemeClr val="bg2">
                      <a:lumMod val="50000"/>
                    </a:schemeClr>
                  </a:solidFill>
                  <a:latin typeface="Microsoft JhengHei" panose="020B0604030504040204" pitchFamily="34" charset="-120"/>
                  <a:ea typeface="Microsoft JhengHei" panose="020B0604030504040204" pitchFamily="34" charset="-120"/>
                </a:rPr>
                <a:t>｜</a:t>
              </a:r>
              <a:r>
                <a:rPr kumimoji="1" lang="en-US" altLang="zh-TW" sz="800" b="0" i="0" dirty="0">
                  <a:solidFill>
                    <a:schemeClr val="bg2">
                      <a:lumMod val="50000"/>
                    </a:schemeClr>
                  </a:solidFill>
                  <a:latin typeface="Microsoft JhengHei" panose="020B0604030504040204" pitchFamily="34" charset="-120"/>
                  <a:ea typeface="Microsoft JhengHei" panose="020B0604030504040204" pitchFamily="34" charset="-120"/>
                </a:rPr>
                <a:t>copyright©2020 </a:t>
              </a:r>
              <a:r>
                <a:rPr kumimoji="1" lang="zh-TW" altLang="en-US" sz="800" b="0" i="0" dirty="0">
                  <a:solidFill>
                    <a:schemeClr val="bg2">
                      <a:lumMod val="50000"/>
                    </a:schemeClr>
                  </a:solidFill>
                  <a:latin typeface="Microsoft JhengHei" panose="020B0604030504040204" pitchFamily="34" charset="-120"/>
                  <a:ea typeface="Microsoft JhengHei" panose="020B0604030504040204" pitchFamily="34" charset="-120"/>
                </a:rPr>
                <a:t>財團法人人工智慧科技基金會 </a:t>
              </a:r>
              <a:r>
                <a:rPr kumimoji="1" lang="en-US" altLang="zh-TW" sz="800" b="0" i="0" dirty="0">
                  <a:solidFill>
                    <a:schemeClr val="bg2">
                      <a:lumMod val="50000"/>
                    </a:schemeClr>
                  </a:solidFill>
                  <a:latin typeface="Microsoft JhengHei" panose="020B0604030504040204" pitchFamily="34" charset="-120"/>
                  <a:ea typeface="Microsoft JhengHei" panose="020B0604030504040204" pitchFamily="34" charset="-120"/>
                </a:rPr>
                <a:t>all rights reserved</a:t>
              </a:r>
            </a:p>
          </p:txBody>
        </p:sp>
      </p:grpSp>
    </p:spTree>
    <p:extLst>
      <p:ext uri="{BB962C8B-B14F-4D97-AF65-F5344CB8AC3E}">
        <p14:creationId xmlns:p14="http://schemas.microsoft.com/office/powerpoint/2010/main" val="231620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80C56CD-F896-D74E-9527-079AB2A8A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dirty="0"/>
              <a:t>按一下以編輯母片標題樣式</a:t>
            </a:r>
          </a:p>
        </p:txBody>
      </p:sp>
      <p:sp>
        <p:nvSpPr>
          <p:cNvPr id="3" name="文字版面配置區 2">
            <a:extLst>
              <a:ext uri="{FF2B5EF4-FFF2-40B4-BE49-F238E27FC236}">
                <a16:creationId xmlns:a16="http://schemas.microsoft.com/office/drawing/2014/main" id="{ECF4E9AB-4CCA-6348-A447-C25476C8EA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4" name="日期版面配置區 3">
            <a:extLst>
              <a:ext uri="{FF2B5EF4-FFF2-40B4-BE49-F238E27FC236}">
                <a16:creationId xmlns:a16="http://schemas.microsoft.com/office/drawing/2014/main" id="{C53C7E4A-F352-FD4A-9471-029F66120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TW" altLang="en-US"/>
          </a:p>
        </p:txBody>
      </p:sp>
      <p:sp>
        <p:nvSpPr>
          <p:cNvPr id="5" name="頁尾版面配置區 4">
            <a:extLst>
              <a:ext uri="{FF2B5EF4-FFF2-40B4-BE49-F238E27FC236}">
                <a16:creationId xmlns:a16="http://schemas.microsoft.com/office/drawing/2014/main" id="{F5EB7551-10D6-8744-B878-AE7333C1F8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ACBCAC3C-B5D3-FA47-B977-D93AD0E7C1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ABBC54-20FD-A04B-AF5B-AF7F99AF1DEA}" type="slidenum">
              <a:rPr kumimoji="1" lang="zh-TW" altLang="en-US" smtClean="0"/>
              <a:t>‹#›</a:t>
            </a:fld>
            <a:endParaRPr kumimoji="1" lang="zh-TW" altLang="en-US"/>
          </a:p>
        </p:txBody>
      </p:sp>
    </p:spTree>
    <p:extLst>
      <p:ext uri="{BB962C8B-B14F-4D97-AF65-F5344CB8AC3E}">
        <p14:creationId xmlns:p14="http://schemas.microsoft.com/office/powerpoint/2010/main" val="122604790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52" r:id="rId5"/>
    <p:sldLayoutId id="2147483661" r:id="rId6"/>
    <p:sldLayoutId id="2147483655" r:id="rId7"/>
    <p:sldLayoutId id="2147483653" r:id="rId8"/>
    <p:sldLayoutId id="2147483654" r:id="rId9"/>
    <p:sldLayoutId id="2147483656" r:id="rId10"/>
    <p:sldLayoutId id="2147483657" r:id="rId11"/>
    <p:sldLayoutId id="2147483658" r:id="rId12"/>
    <p:sldLayoutId id="2147483659" r:id="rId13"/>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Microsoft JhengHei" panose="020B0604030504040204" pitchFamily="34" charset="-120"/>
          <a:ea typeface="Microsoft JhengHei"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icrosoft JhengHei" panose="020B0604030504040204" pitchFamily="34" charset="-120"/>
          <a:ea typeface="Microsoft JhengHei"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icrosoft JhengHei" panose="020B0604030504040204" pitchFamily="34" charset="-120"/>
          <a:ea typeface="Microsoft JhengHei"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icrosoft JhengHei" panose="020B0604030504040204" pitchFamily="34" charset="-120"/>
          <a:ea typeface="Microsoft JhengHei"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icrosoft JhengHei" panose="020B0604030504040204" pitchFamily="34" charset="-120"/>
          <a:ea typeface="Microsoft JhengHei"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icrosoft JhengHei" panose="020B0604030504040204" pitchFamily="34" charset="-120"/>
          <a:ea typeface="Microsoft JhengHe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s://arxiv.org/pdf/1301.3781.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hyperlink" Target="https://arxiv.org/pdf/1301.3781.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hyperlink" Target="https://www.nature.com/articles/s41598-017-11577-3" TargetMode="External"/><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hyperlink" Target="https://towardsdatascience.com/image-captioning-in-deep-learning-9cd23fb4d8d2" TargetMode="External"/><Relationship Id="rId5" Type="http://schemas.openxmlformats.org/officeDocument/2006/relationships/image" Target="../media/image20.png"/><Relationship Id="rId4" Type="http://schemas.openxmlformats.org/officeDocument/2006/relationships/hyperlink" Target="https://ckip.iis.sinica.edu.tw/service/corenlp/"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00.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hyperlink" Target="https://papers.nips.cc/paper/5346-sequence-to-sequence-learning-with-neural-networks.pdf"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hyperlink" Target="http://jalammar.github.io/visualizing-neural-machine-translation-mechanics-of-seq2seq-models-with-attention/" TargetMode="External"/><Relationship Id="rId4"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6.png"/><Relationship Id="rId5" Type="http://schemas.openxmlformats.org/officeDocument/2006/relationships/hyperlink" Target="http://jalammar.github.io/visualizing-neural-machine-translation-mechanics-of-seq2seq-models-with-attention/" TargetMode="External"/><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8.png"/><Relationship Id="rId5" Type="http://schemas.openxmlformats.org/officeDocument/2006/relationships/hyperlink" Target="http://jalammar.github.io/visualizing-neural-machine-translation-mechanics-of-seq2seq-models-with-attention/" TargetMode="External"/><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hyperlink" Target="https://arxiv.org/abs/1706.03762" TargetMode="External"/><Relationship Id="rId4" Type="http://schemas.openxmlformats.org/officeDocument/2006/relationships/hyperlink" Target="http://jalammar.github.io/illustrated-transformer/"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360.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hyperlink" Target="https://ai-art.tokyo/en/" TargetMode="Externa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8" Type="http://schemas.openxmlformats.org/officeDocument/2006/relationships/hyperlink" Target="https://arxiv.org/abs/1906.08237" TargetMode="External"/><Relationship Id="rId13" Type="http://schemas.openxmlformats.org/officeDocument/2006/relationships/hyperlink" Target="https://s3-us-west-2.amazonaws.com/openai-assets/research-covers/language-unsupervised/language_understanding_paper.pdf" TargetMode="External"/><Relationship Id="rId3" Type="http://schemas.openxmlformats.org/officeDocument/2006/relationships/hyperlink" Target="https://arxiv.org/abs/1706.03762" TargetMode="External"/><Relationship Id="rId7" Type="http://schemas.openxmlformats.org/officeDocument/2006/relationships/hyperlink" Target="https://arxiv.org/abs/1907.12412" TargetMode="External"/><Relationship Id="rId12" Type="http://schemas.openxmlformats.org/officeDocument/2006/relationships/hyperlink" Target="https://arxiv.org/pdf/1910.10683.pdf" TargetMode="External"/><Relationship Id="rId2" Type="http://schemas.openxmlformats.org/officeDocument/2006/relationships/notesSlide" Target="../notesSlides/notesSlide28.xml"/><Relationship Id="rId16" Type="http://schemas.openxmlformats.org/officeDocument/2006/relationships/image" Target="../media/image33.jpg"/><Relationship Id="rId1" Type="http://schemas.openxmlformats.org/officeDocument/2006/relationships/slideLayout" Target="../slideLayouts/slideLayout5.xml"/><Relationship Id="rId6" Type="http://schemas.openxmlformats.org/officeDocument/2006/relationships/hyperlink" Target="https://arxiv.org/abs/1905.07129" TargetMode="External"/><Relationship Id="rId11" Type="http://schemas.openxmlformats.org/officeDocument/2006/relationships/hyperlink" Target="https://arxiv.org/abs/1910.01108" TargetMode="External"/><Relationship Id="rId5" Type="http://schemas.openxmlformats.org/officeDocument/2006/relationships/hyperlink" Target="https://arxiv.org/abs/1810.04805" TargetMode="External"/><Relationship Id="rId15" Type="http://schemas.openxmlformats.org/officeDocument/2006/relationships/hyperlink" Target="https://arxiv.org/abs/2005.14165" TargetMode="External"/><Relationship Id="rId10" Type="http://schemas.openxmlformats.org/officeDocument/2006/relationships/hyperlink" Target="https://arxiv.org/abs/1907.11692" TargetMode="External"/><Relationship Id="rId4" Type="http://schemas.openxmlformats.org/officeDocument/2006/relationships/hyperlink" Target="https://arxiv.org/abs/1802.05365" TargetMode="External"/><Relationship Id="rId9" Type="http://schemas.openxmlformats.org/officeDocument/2006/relationships/hyperlink" Target="https://arxiv.org/abs/2003.10555" TargetMode="External"/><Relationship Id="rId14" Type="http://schemas.openxmlformats.org/officeDocument/2006/relationships/hyperlink" Target="https://d4mucfpksywv.cloudfront.net/better-language-models/language_models_are_unsupervised_multitask_learners.pdf"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hyperlink" Target="https://arxiv.org/abs/1906.08237" TargetMode="External"/><Relationship Id="rId13" Type="http://schemas.openxmlformats.org/officeDocument/2006/relationships/hyperlink" Target="https://s3-us-west-2.amazonaws.com/openai-assets/research-covers/language-unsupervised/language_understanding_paper.pdf" TargetMode="External"/><Relationship Id="rId3" Type="http://schemas.openxmlformats.org/officeDocument/2006/relationships/hyperlink" Target="https://arxiv.org/abs/1706.03762" TargetMode="External"/><Relationship Id="rId7" Type="http://schemas.openxmlformats.org/officeDocument/2006/relationships/hyperlink" Target="https://arxiv.org/abs/1907.12412" TargetMode="External"/><Relationship Id="rId12" Type="http://schemas.openxmlformats.org/officeDocument/2006/relationships/hyperlink" Target="https://arxiv.org/pdf/1910.10683.pdf" TargetMode="External"/><Relationship Id="rId2" Type="http://schemas.openxmlformats.org/officeDocument/2006/relationships/notesSlide" Target="../notesSlides/notesSlide30.xml"/><Relationship Id="rId16" Type="http://schemas.openxmlformats.org/officeDocument/2006/relationships/image" Target="../media/image33.jpg"/><Relationship Id="rId1" Type="http://schemas.openxmlformats.org/officeDocument/2006/relationships/slideLayout" Target="../slideLayouts/slideLayout5.xml"/><Relationship Id="rId6" Type="http://schemas.openxmlformats.org/officeDocument/2006/relationships/hyperlink" Target="https://arxiv.org/abs/1905.07129" TargetMode="External"/><Relationship Id="rId11" Type="http://schemas.openxmlformats.org/officeDocument/2006/relationships/hyperlink" Target="https://arxiv.org/abs/1910.01108" TargetMode="External"/><Relationship Id="rId5" Type="http://schemas.openxmlformats.org/officeDocument/2006/relationships/hyperlink" Target="https://arxiv.org/abs/1810.04805" TargetMode="External"/><Relationship Id="rId15" Type="http://schemas.openxmlformats.org/officeDocument/2006/relationships/hyperlink" Target="https://arxiv.org/abs/2005.14165" TargetMode="External"/><Relationship Id="rId10" Type="http://schemas.openxmlformats.org/officeDocument/2006/relationships/hyperlink" Target="https://arxiv.org/abs/1907.11692" TargetMode="External"/><Relationship Id="rId4" Type="http://schemas.openxmlformats.org/officeDocument/2006/relationships/hyperlink" Target="https://arxiv.org/abs/1802.05365" TargetMode="External"/><Relationship Id="rId9" Type="http://schemas.openxmlformats.org/officeDocument/2006/relationships/hyperlink" Target="https://arxiv.org/abs/2003.10555" TargetMode="External"/><Relationship Id="rId14" Type="http://schemas.openxmlformats.org/officeDocument/2006/relationships/hyperlink" Target="https://d4mucfpksywv.cloudfront.net/better-language-models/language_models_are_unsupervised_multitask_learners.pdf"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abs/1810.04805"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hyperlink" Target="https://arxiv.org/abs/1706.03762"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hyperlink" Target="https://arxiv.org/abs/1810.04805"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hyperlink" Target="https://arxiv.org/abs/1810.04805"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hyperlink" Target="https://arxiv.org/abs/1810.04805"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0.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440.png"/><Relationship Id="rId11" Type="http://schemas.openxmlformats.org/officeDocument/2006/relationships/image" Target="../media/image49.png"/><Relationship Id="rId5" Type="http://schemas.openxmlformats.org/officeDocument/2006/relationships/image" Target="../media/image431.png"/><Relationship Id="rId10" Type="http://schemas.openxmlformats.org/officeDocument/2006/relationships/image" Target="../media/image48.png"/><Relationship Id="rId4" Type="http://schemas.openxmlformats.org/officeDocument/2006/relationships/image" Target="../media/image420.png"/><Relationship Id="rId9" Type="http://schemas.openxmlformats.org/officeDocument/2006/relationships/image" Target="../media/image47.png"/><Relationship Id="rId1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hyperlink" Target="https://medium.com/@rittikasur16/simclr-a-simple-framework-for-contrastive-learning-of-visual-representation-799a903c2779"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hyperlink" Target="https://twitter.com/cackerman1/status/1214863594065670145"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620.png"/><Relationship Id="rId3" Type="http://schemas.openxmlformats.org/officeDocument/2006/relationships/slideLayout" Target="../slideLayouts/slideLayout5.xml"/><Relationship Id="rId7" Type="http://schemas.openxmlformats.org/officeDocument/2006/relationships/hyperlink" Target="https://twitter.com/sh_reya/status/1284746918959239168" TargetMode="Externa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hyperlink" Target="https://arxiv.org/abs/2005.14165" TargetMode="External"/><Relationship Id="rId5" Type="http://schemas.openxmlformats.org/officeDocument/2006/relationships/image" Target="../media/image55.png"/><Relationship Id="rId4"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hyperlink" Target="https://twitter.com/pavtalk/status/1285410751092416513" TargetMode="External"/><Relationship Id="rId5" Type="http://schemas.openxmlformats.org/officeDocument/2006/relationships/image" Target="../media/image56.png"/><Relationship Id="rId4"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57.png"/><Relationship Id="rId5" Type="http://schemas.openxmlformats.org/officeDocument/2006/relationships/hyperlink" Target="https://twitter.com/OthersideAI/status/1285776335638614017" TargetMode="External"/><Relationship Id="rId4"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標題 7">
            <a:extLst>
              <a:ext uri="{FF2B5EF4-FFF2-40B4-BE49-F238E27FC236}">
                <a16:creationId xmlns:a16="http://schemas.microsoft.com/office/drawing/2014/main" id="{370C323A-0699-4EDC-B5B0-86E8EE285441}"/>
              </a:ext>
            </a:extLst>
          </p:cNvPr>
          <p:cNvSpPr>
            <a:spLocks noGrp="1"/>
          </p:cNvSpPr>
          <p:nvPr>
            <p:ph type="subTitle" idx="1"/>
          </p:nvPr>
        </p:nvSpPr>
        <p:spPr/>
        <p:txBody>
          <a:bodyPr/>
          <a:lstStyle/>
          <a:p>
            <a:endParaRPr lang="zh-TW" altLang="en-US" dirty="0"/>
          </a:p>
        </p:txBody>
      </p:sp>
      <p:sp>
        <p:nvSpPr>
          <p:cNvPr id="9" name="內容版面配置區 8">
            <a:extLst>
              <a:ext uri="{FF2B5EF4-FFF2-40B4-BE49-F238E27FC236}">
                <a16:creationId xmlns:a16="http://schemas.microsoft.com/office/drawing/2014/main" id="{ADDFFA28-BBCE-4856-9CF9-7332F246D084}"/>
              </a:ext>
            </a:extLst>
          </p:cNvPr>
          <p:cNvSpPr>
            <a:spLocks noGrp="1"/>
          </p:cNvSpPr>
          <p:nvPr>
            <p:ph sz="quarter" idx="11"/>
          </p:nvPr>
        </p:nvSpPr>
        <p:spPr/>
        <p:txBody>
          <a:bodyPr/>
          <a:lstStyle/>
          <a:p>
            <a:r>
              <a:rPr lang="en-US" altLang="zh-TW" dirty="0"/>
              <a:t>2021/01/11</a:t>
            </a:r>
            <a:endParaRPr lang="zh-TW" altLang="en-US" dirty="0"/>
          </a:p>
        </p:txBody>
      </p:sp>
      <p:sp>
        <p:nvSpPr>
          <p:cNvPr id="11" name="標題 6">
            <a:extLst>
              <a:ext uri="{FF2B5EF4-FFF2-40B4-BE49-F238E27FC236}">
                <a16:creationId xmlns:a16="http://schemas.microsoft.com/office/drawing/2014/main" id="{E1C9EA54-5D58-8844-A492-647FFE496074}"/>
              </a:ext>
            </a:extLst>
          </p:cNvPr>
          <p:cNvSpPr>
            <a:spLocks noGrp="1"/>
          </p:cNvSpPr>
          <p:nvPr>
            <p:ph type="ctrTitle"/>
          </p:nvPr>
        </p:nvSpPr>
        <p:spPr/>
        <p:txBody>
          <a:bodyPr>
            <a:normAutofit fontScale="90000"/>
          </a:bodyPr>
          <a:lstStyle/>
          <a:p>
            <a:r>
              <a:rPr lang="en" altLang="zh-TW" dirty="0"/>
              <a:t>NLP </a:t>
            </a:r>
            <a:r>
              <a:rPr lang="zh-TW" altLang="en-US" dirty="0"/>
              <a:t>自然語言處理理論與前沿技術</a:t>
            </a:r>
          </a:p>
        </p:txBody>
      </p:sp>
      <p:pic>
        <p:nvPicPr>
          <p:cNvPr id="3" name="圖片 2">
            <a:extLst>
              <a:ext uri="{FF2B5EF4-FFF2-40B4-BE49-F238E27FC236}">
                <a16:creationId xmlns:a16="http://schemas.microsoft.com/office/drawing/2014/main" id="{EBEBC188-26F1-7741-A702-690E595C79C0}"/>
              </a:ext>
            </a:extLst>
          </p:cNvPr>
          <p:cNvPicPr>
            <a:picLocks noChangeAspect="1"/>
          </p:cNvPicPr>
          <p:nvPr/>
        </p:nvPicPr>
        <p:blipFill>
          <a:blip r:embed="rId2"/>
          <a:stretch>
            <a:fillRect/>
          </a:stretch>
        </p:blipFill>
        <p:spPr>
          <a:xfrm>
            <a:off x="9675829" y="4829289"/>
            <a:ext cx="2516171" cy="1320990"/>
          </a:xfrm>
          <a:prstGeom prst="rect">
            <a:avLst/>
          </a:prstGeom>
        </p:spPr>
      </p:pic>
    </p:spTree>
    <p:extLst>
      <p:ext uri="{BB962C8B-B14F-4D97-AF65-F5344CB8AC3E}">
        <p14:creationId xmlns:p14="http://schemas.microsoft.com/office/powerpoint/2010/main" val="307019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 </a:t>
            </a:r>
            <a:br>
              <a:rPr kumimoji="1" lang="en-US" altLang="zh-TW" dirty="0"/>
            </a:br>
            <a:r>
              <a:rPr kumimoji="1" lang="en-US" altLang="zh-TW" dirty="0"/>
              <a:t>(Natural Language</a:t>
            </a:r>
            <a:r>
              <a:rPr kumimoji="1" lang="zh-TW" altLang="en-US" dirty="0"/>
              <a:t> </a:t>
            </a:r>
            <a:r>
              <a:rPr kumimoji="1" lang="en-US" altLang="zh-TW" dirty="0"/>
              <a:t>Processing)</a:t>
            </a:r>
            <a:endParaRPr kumimoji="1" lang="zh-TW" altLang="en-US" dirty="0"/>
          </a:p>
        </p:txBody>
      </p:sp>
      <p:graphicFrame>
        <p:nvGraphicFramePr>
          <p:cNvPr id="10" name="表格 9">
            <a:extLst>
              <a:ext uri="{FF2B5EF4-FFF2-40B4-BE49-F238E27FC236}">
                <a16:creationId xmlns:a16="http://schemas.microsoft.com/office/drawing/2014/main" id="{0DCED1CB-23BF-334C-AE04-C4726667DC94}"/>
              </a:ext>
            </a:extLst>
          </p:cNvPr>
          <p:cNvGraphicFramePr>
            <a:graphicFrameLocks noGrp="1"/>
          </p:cNvGraphicFramePr>
          <p:nvPr>
            <p:extLst>
              <p:ext uri="{D42A27DB-BD31-4B8C-83A1-F6EECF244321}">
                <p14:modId xmlns:p14="http://schemas.microsoft.com/office/powerpoint/2010/main" val="2974600572"/>
              </p:ext>
            </p:extLst>
          </p:nvPr>
        </p:nvGraphicFramePr>
        <p:xfrm>
          <a:off x="1340618" y="3102965"/>
          <a:ext cx="2082036" cy="2728756"/>
        </p:xfrm>
        <a:graphic>
          <a:graphicData uri="http://schemas.openxmlformats.org/drawingml/2006/table">
            <a:tbl>
              <a:tblPr firstRow="1" bandRow="1">
                <a:tableStyleId>{5C22544A-7EE6-4342-B048-85BDC9FD1C3A}</a:tableStyleId>
              </a:tblPr>
              <a:tblGrid>
                <a:gridCol w="2082036">
                  <a:extLst>
                    <a:ext uri="{9D8B030D-6E8A-4147-A177-3AD203B41FA5}">
                      <a16:colId xmlns:a16="http://schemas.microsoft.com/office/drawing/2014/main" val="637996836"/>
                    </a:ext>
                  </a:extLst>
                </a:gridCol>
              </a:tblGrid>
              <a:tr h="643096">
                <a:tc>
                  <a:txBody>
                    <a:bodyPr/>
                    <a:lstStyle/>
                    <a:p>
                      <a:pPr algn="ctr"/>
                      <a:r>
                        <a:rPr lang="en-US" altLang="zh-TW" dirty="0"/>
                        <a:t>Sentence</a:t>
                      </a:r>
                      <a:endParaRPr lang="zh-TW" altLang="en-US" dirty="0"/>
                    </a:p>
                  </a:txBody>
                  <a:tcPr anchor="ctr"/>
                </a:tc>
                <a:extLst>
                  <a:ext uri="{0D108BD9-81ED-4DB2-BD59-A6C34878D82A}">
                    <a16:rowId xmlns:a16="http://schemas.microsoft.com/office/drawing/2014/main" val="762807742"/>
                  </a:ext>
                </a:extLst>
              </a:tr>
              <a:tr h="695220">
                <a:tc>
                  <a:txBody>
                    <a:bodyPr/>
                    <a:lstStyle/>
                    <a:p>
                      <a:pPr algn="ctr"/>
                      <a:r>
                        <a:rPr lang="zh-CN" altLang="en-US" dirty="0">
                          <a:latin typeface="Microsoft YaHei" panose="020B0503020204020204" pitchFamily="34" charset="-122"/>
                          <a:ea typeface="Microsoft YaHei" panose="020B0503020204020204" pitchFamily="34" charset="-122"/>
                        </a:rPr>
                        <a:t>我的心情很好</a:t>
                      </a:r>
                      <a:endParaRPr lang="zh-TW" altLang="en-US"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1043727487"/>
                  </a:ext>
                </a:extLst>
              </a:tr>
              <a:tr h="695220">
                <a:tc>
                  <a:txBody>
                    <a:bodyPr/>
                    <a:lstStyle/>
                    <a:p>
                      <a:pPr algn="ctr"/>
                      <a:r>
                        <a:rPr lang="zh-CN" altLang="en-US" dirty="0">
                          <a:latin typeface="Microsoft YaHei" panose="020B0503020204020204" pitchFamily="34" charset="-122"/>
                          <a:ea typeface="Microsoft YaHei" panose="020B0503020204020204" pitchFamily="34" charset="-122"/>
                        </a:rPr>
                        <a:t>阿不就好棒棒</a:t>
                      </a:r>
                      <a:endParaRPr lang="zh-TW" altLang="en-US"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2860834066"/>
                  </a:ext>
                </a:extLst>
              </a:tr>
              <a:tr h="695220">
                <a:tc>
                  <a:txBody>
                    <a:bodyPr/>
                    <a:lstStyle/>
                    <a:p>
                      <a:pPr algn="ctr"/>
                      <a:r>
                        <a:rPr lang="zh-TW" altLang="en-US" dirty="0">
                          <a:latin typeface="Microsoft YaHei" panose="020B0503020204020204" pitchFamily="34" charset="-122"/>
                          <a:ea typeface="Microsoft YaHei" panose="020B0503020204020204" pitchFamily="34" charset="-122"/>
                        </a:rPr>
                        <a:t>我的心情好棒棒</a:t>
                      </a:r>
                    </a:p>
                  </a:txBody>
                  <a:tcPr anchor="ctr"/>
                </a:tc>
                <a:extLst>
                  <a:ext uri="{0D108BD9-81ED-4DB2-BD59-A6C34878D82A}">
                    <a16:rowId xmlns:a16="http://schemas.microsoft.com/office/drawing/2014/main" val="2585855407"/>
                  </a:ext>
                </a:extLst>
              </a:tr>
            </a:tbl>
          </a:graphicData>
        </a:graphic>
      </p:graphicFrame>
      <p:sp>
        <p:nvSpPr>
          <p:cNvPr id="11" name="文字方塊 10">
            <a:extLst>
              <a:ext uri="{FF2B5EF4-FFF2-40B4-BE49-F238E27FC236}">
                <a16:creationId xmlns:a16="http://schemas.microsoft.com/office/drawing/2014/main" id="{C8144916-0044-7B4A-84E7-AD20490F4D15}"/>
              </a:ext>
            </a:extLst>
          </p:cNvPr>
          <p:cNvSpPr txBox="1"/>
          <p:nvPr/>
        </p:nvSpPr>
        <p:spPr>
          <a:xfrm>
            <a:off x="1255515" y="2688100"/>
            <a:ext cx="1459976" cy="400110"/>
          </a:xfrm>
          <a:prstGeom prst="rect">
            <a:avLst/>
          </a:prstGeom>
          <a:noFill/>
        </p:spPr>
        <p:txBody>
          <a:bodyPr wrap="square" rtlCol="0">
            <a:spAutoFit/>
          </a:bodyPr>
          <a:lstStyle/>
          <a:p>
            <a:r>
              <a:rPr kumimoji="1" lang="zh-TW" altLang="en-US" sz="2000" dirty="0">
                <a:latin typeface="Microsoft YaHei" panose="020B0503020204020204" pitchFamily="34" charset="-122"/>
                <a:ea typeface="Microsoft YaHei" panose="020B0503020204020204" pitchFamily="34" charset="-122"/>
              </a:rPr>
              <a:t>訓練資料：</a:t>
            </a:r>
          </a:p>
        </p:txBody>
      </p:sp>
      <p:sp>
        <p:nvSpPr>
          <p:cNvPr id="12" name="矩形 11">
            <a:extLst>
              <a:ext uri="{FF2B5EF4-FFF2-40B4-BE49-F238E27FC236}">
                <a16:creationId xmlns:a16="http://schemas.microsoft.com/office/drawing/2014/main" id="{6B07A2E2-423E-4147-BE00-D0F944EDF483}"/>
              </a:ext>
            </a:extLst>
          </p:cNvPr>
          <p:cNvSpPr/>
          <p:nvPr/>
        </p:nvSpPr>
        <p:spPr>
          <a:xfrm>
            <a:off x="838200" y="1803844"/>
            <a:ext cx="8638309" cy="800219"/>
          </a:xfrm>
          <a:prstGeom prst="rect">
            <a:avLst/>
          </a:prstGeom>
        </p:spPr>
        <p:txBody>
          <a:bodyPr wrap="square">
            <a:spAutoFit/>
          </a:bodyPr>
          <a:lstStyle/>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N</a:t>
            </a:r>
            <a:r>
              <a:rPr kumimoji="1" lang="zh-CN" altLang="en-US" sz="2300" dirty="0">
                <a:latin typeface="Microsoft YaHei" panose="020B0503020204020204" pitchFamily="34" charset="-122"/>
                <a:ea typeface="Microsoft YaHei" panose="020B0503020204020204" pitchFamily="34" charset="-122"/>
              </a:rPr>
              <a:t>元語法</a:t>
            </a:r>
            <a:r>
              <a:rPr kumimoji="1" lang="en-US" altLang="zh-TW" sz="2300" dirty="0">
                <a:latin typeface="Microsoft YaHei" panose="020B0503020204020204" pitchFamily="34" charset="-122"/>
                <a:ea typeface="Microsoft YaHei" panose="020B0503020204020204" pitchFamily="34" charset="-122"/>
              </a:rPr>
              <a:t> (N-gram)</a:t>
            </a:r>
            <a:r>
              <a:rPr kumimoji="1" lang="zh-TW" altLang="en-US" sz="2300" dirty="0">
                <a:latin typeface="Microsoft YaHei" panose="020B0503020204020204" pitchFamily="34" charset="-122"/>
                <a:ea typeface="Microsoft YaHei" panose="020B0503020204020204" pitchFamily="34" charset="-122"/>
              </a:rPr>
              <a:t>：</a:t>
            </a:r>
            <a:endParaRPr kumimoji="1" lang="en-US" altLang="zh-TW" sz="2300" dirty="0">
              <a:latin typeface="Microsoft YaHei" panose="020B0503020204020204" pitchFamily="34" charset="-122"/>
              <a:ea typeface="Microsoft YaHei" panose="020B0503020204020204" pitchFamily="34" charset="-122"/>
            </a:endParaRPr>
          </a:p>
          <a:p>
            <a:r>
              <a:rPr kumimoji="1" lang="zh-TW" altLang="en-US" sz="2300" dirty="0">
                <a:latin typeface="Microsoft YaHei" panose="020B0503020204020204" pitchFamily="34" charset="-122"/>
                <a:ea typeface="Microsoft YaHei" panose="020B0503020204020204" pitchFamily="34" charset="-122"/>
              </a:rPr>
              <a:t>    前題假設：常常一起出現的詞，照理來說有高機率會一起出現。</a:t>
            </a:r>
            <a:endParaRPr kumimoji="1" lang="en-US" altLang="zh-TW" sz="2300" dirty="0">
              <a:latin typeface="Microsoft YaHei" panose="020B0503020204020204" pitchFamily="34" charset="-122"/>
              <a:ea typeface="Microsoft YaHei" panose="020B0503020204020204" pitchFamily="34" charset="-122"/>
            </a:endParaRPr>
          </a:p>
        </p:txBody>
      </p:sp>
      <p:graphicFrame>
        <p:nvGraphicFramePr>
          <p:cNvPr id="13" name="表格 12">
            <a:extLst>
              <a:ext uri="{FF2B5EF4-FFF2-40B4-BE49-F238E27FC236}">
                <a16:creationId xmlns:a16="http://schemas.microsoft.com/office/drawing/2014/main" id="{25D88389-87A9-794F-84AB-EEACBB55E692}"/>
              </a:ext>
            </a:extLst>
          </p:cNvPr>
          <p:cNvGraphicFramePr>
            <a:graphicFrameLocks noGrp="1"/>
          </p:cNvGraphicFramePr>
          <p:nvPr>
            <p:extLst>
              <p:ext uri="{D42A27DB-BD31-4B8C-83A1-F6EECF244321}">
                <p14:modId xmlns:p14="http://schemas.microsoft.com/office/powerpoint/2010/main" val="4198001167"/>
              </p:ext>
            </p:extLst>
          </p:nvPr>
        </p:nvGraphicFramePr>
        <p:xfrm>
          <a:off x="5873393" y="3113013"/>
          <a:ext cx="4707521" cy="2033536"/>
        </p:xfrm>
        <a:graphic>
          <a:graphicData uri="http://schemas.openxmlformats.org/drawingml/2006/table">
            <a:tbl>
              <a:tblPr firstRow="1" bandRow="1">
                <a:tableStyleId>{5C22544A-7EE6-4342-B048-85BDC9FD1C3A}</a:tableStyleId>
              </a:tblPr>
              <a:tblGrid>
                <a:gridCol w="4707521">
                  <a:extLst>
                    <a:ext uri="{9D8B030D-6E8A-4147-A177-3AD203B41FA5}">
                      <a16:colId xmlns:a16="http://schemas.microsoft.com/office/drawing/2014/main" val="637996836"/>
                    </a:ext>
                  </a:extLst>
                </a:gridCol>
              </a:tblGrid>
              <a:tr h="643096">
                <a:tc>
                  <a:txBody>
                    <a:bodyPr/>
                    <a:lstStyle/>
                    <a:p>
                      <a:pPr algn="ctr"/>
                      <a:r>
                        <a:rPr lang="en-US" altLang="zh-TW" dirty="0"/>
                        <a:t>Predicted Sentence</a:t>
                      </a:r>
                      <a:endParaRPr lang="zh-TW" altLang="en-US" dirty="0"/>
                    </a:p>
                  </a:txBody>
                  <a:tcPr anchor="ctr"/>
                </a:tc>
                <a:extLst>
                  <a:ext uri="{0D108BD9-81ED-4DB2-BD59-A6C34878D82A}">
                    <a16:rowId xmlns:a16="http://schemas.microsoft.com/office/drawing/2014/main" val="762807742"/>
                  </a:ext>
                </a:extLst>
              </a:tr>
              <a:tr h="695220">
                <a:tc>
                  <a:txBody>
                    <a:bodyPr/>
                    <a:lstStyle/>
                    <a:p>
                      <a:pPr algn="ctr"/>
                      <a:r>
                        <a:rPr lang="zh-CN" altLang="en-US" dirty="0">
                          <a:latin typeface="Microsoft YaHei" panose="020B0503020204020204" pitchFamily="34" charset="-122"/>
                          <a:ea typeface="Microsoft YaHei" panose="020B0503020204020204" pitchFamily="34" charset="-122"/>
                        </a:rPr>
                        <a:t>心情很</a:t>
                      </a:r>
                      <a:r>
                        <a:rPr lang="en-US" altLang="zh-CN" dirty="0">
                          <a:latin typeface="Microsoft YaHei" panose="020B0503020204020204" pitchFamily="34" charset="-122"/>
                          <a:ea typeface="Microsoft YaHei" panose="020B0503020204020204" pitchFamily="34" charset="-122"/>
                        </a:rPr>
                        <a:t> &lt;?&gt;</a:t>
                      </a:r>
                      <a:endParaRPr lang="zh-TW" altLang="en-US"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1043727487"/>
                  </a:ext>
                </a:extLst>
              </a:tr>
              <a:tr h="695220">
                <a:tc>
                  <a:txBody>
                    <a:bodyPr/>
                    <a:lstStyle/>
                    <a:p>
                      <a:pPr algn="ctr"/>
                      <a:r>
                        <a:rPr lang="zh-CN" altLang="en-US" dirty="0">
                          <a:latin typeface="Microsoft YaHei" panose="020B0503020204020204" pitchFamily="34" charset="-122"/>
                          <a:ea typeface="Microsoft YaHei" panose="020B0503020204020204" pitchFamily="34" charset="-122"/>
                        </a:rPr>
                        <a:t>心情很好，阿不就</a:t>
                      </a:r>
                      <a:r>
                        <a:rPr lang="en-US" altLang="zh-CN" dirty="0">
                          <a:latin typeface="Microsoft YaHei" panose="020B0503020204020204" pitchFamily="34" charset="-122"/>
                          <a:ea typeface="Microsoft YaHei" panose="020B0503020204020204" pitchFamily="34" charset="-122"/>
                        </a:rPr>
                        <a:t> &lt;?&gt;</a:t>
                      </a:r>
                      <a:endParaRPr lang="zh-TW" altLang="en-US"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2860834066"/>
                  </a:ext>
                </a:extLst>
              </a:tr>
            </a:tbl>
          </a:graphicData>
        </a:graphic>
      </p:graphicFrame>
      <p:sp>
        <p:nvSpPr>
          <p:cNvPr id="14" name="文字方塊 13">
            <a:extLst>
              <a:ext uri="{FF2B5EF4-FFF2-40B4-BE49-F238E27FC236}">
                <a16:creationId xmlns:a16="http://schemas.microsoft.com/office/drawing/2014/main" id="{85FFDE31-E48D-9241-BEED-9FB656F0B9F5}"/>
              </a:ext>
            </a:extLst>
          </p:cNvPr>
          <p:cNvSpPr txBox="1"/>
          <p:nvPr/>
        </p:nvSpPr>
        <p:spPr>
          <a:xfrm>
            <a:off x="5788996" y="2698148"/>
            <a:ext cx="1459976" cy="400110"/>
          </a:xfrm>
          <a:prstGeom prst="rect">
            <a:avLst/>
          </a:prstGeom>
          <a:noFill/>
        </p:spPr>
        <p:txBody>
          <a:bodyPr wrap="square" rtlCol="0">
            <a:spAutoFit/>
          </a:bodyPr>
          <a:lstStyle/>
          <a:p>
            <a:r>
              <a:rPr kumimoji="1" lang="zh-TW" altLang="en-US" sz="2000" dirty="0">
                <a:latin typeface="Microsoft YaHei" panose="020B0503020204020204" pitchFamily="34" charset="-122"/>
                <a:ea typeface="Microsoft YaHei" panose="020B0503020204020204" pitchFamily="34" charset="-122"/>
              </a:rPr>
              <a:t>測試資料：</a:t>
            </a:r>
          </a:p>
        </p:txBody>
      </p:sp>
      <p:grpSp>
        <p:nvGrpSpPr>
          <p:cNvPr id="15" name="群組 14">
            <a:extLst>
              <a:ext uri="{FF2B5EF4-FFF2-40B4-BE49-F238E27FC236}">
                <a16:creationId xmlns:a16="http://schemas.microsoft.com/office/drawing/2014/main" id="{9C0B8E7B-F899-9842-808D-E35892439DFB}"/>
              </a:ext>
            </a:extLst>
          </p:cNvPr>
          <p:cNvGrpSpPr/>
          <p:nvPr/>
        </p:nvGrpSpPr>
        <p:grpSpPr>
          <a:xfrm>
            <a:off x="3622786" y="3399057"/>
            <a:ext cx="2362378" cy="2363353"/>
            <a:chOff x="3733622" y="3371221"/>
            <a:chExt cx="1916407" cy="2363353"/>
          </a:xfrm>
        </p:grpSpPr>
        <p:sp>
          <p:nvSpPr>
            <p:cNvPr id="16" name="文字方塊 15">
              <a:extLst>
                <a:ext uri="{FF2B5EF4-FFF2-40B4-BE49-F238E27FC236}">
                  <a16:creationId xmlns:a16="http://schemas.microsoft.com/office/drawing/2014/main" id="{09F968B9-94CC-DF40-896E-512E27787856}"/>
                </a:ext>
              </a:extLst>
            </p:cNvPr>
            <p:cNvSpPr txBox="1"/>
            <p:nvPr/>
          </p:nvSpPr>
          <p:spPr>
            <a:xfrm>
              <a:off x="3733622" y="3371221"/>
              <a:ext cx="1587640" cy="707886"/>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我的心情很好</a:t>
              </a:r>
              <a:endParaRPr kumimoji="1" lang="en-US" altLang="zh-CN" sz="2000" dirty="0">
                <a:latin typeface="Microsoft YaHei" panose="020B0503020204020204" pitchFamily="34" charset="-122"/>
                <a:ea typeface="Microsoft YaHei" panose="020B0503020204020204" pitchFamily="34" charset="-122"/>
              </a:endParaRPr>
            </a:p>
          </p:txBody>
        </p:sp>
        <p:sp>
          <p:nvSpPr>
            <p:cNvPr id="17" name="向下箭號 16">
              <a:extLst>
                <a:ext uri="{FF2B5EF4-FFF2-40B4-BE49-F238E27FC236}">
                  <a16:creationId xmlns:a16="http://schemas.microsoft.com/office/drawing/2014/main" id="{06CFA62B-4E8D-0847-BD0F-1F6569706772}"/>
                </a:ext>
              </a:extLst>
            </p:cNvPr>
            <p:cNvSpPr/>
            <p:nvPr/>
          </p:nvSpPr>
          <p:spPr>
            <a:xfrm>
              <a:off x="4340889" y="3824590"/>
              <a:ext cx="307134" cy="5025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TW" altLang="en-US" sz="2000">
                <a:latin typeface="Microsoft YaHei" panose="020B0503020204020204" pitchFamily="34" charset="-122"/>
                <a:ea typeface="Microsoft YaHei" panose="020B0503020204020204" pitchFamily="34" charset="-122"/>
              </a:endParaRPr>
            </a:p>
          </p:txBody>
        </p:sp>
        <p:sp>
          <p:nvSpPr>
            <p:cNvPr id="18" name="文字方塊 17">
              <a:extLst>
                <a:ext uri="{FF2B5EF4-FFF2-40B4-BE49-F238E27FC236}">
                  <a16:creationId xmlns:a16="http://schemas.microsoft.com/office/drawing/2014/main" id="{E7C906E1-18CD-7243-B524-28CF0060EA4E}"/>
                </a:ext>
              </a:extLst>
            </p:cNvPr>
            <p:cNvSpPr txBox="1"/>
            <p:nvPr/>
          </p:nvSpPr>
          <p:spPr>
            <a:xfrm>
              <a:off x="3909469" y="4411135"/>
              <a:ext cx="1477108" cy="1323439"/>
            </a:xfrm>
            <a:prstGeom prst="rect">
              <a:avLst/>
            </a:prstGeom>
            <a:noFill/>
          </p:spPr>
          <p:txBody>
            <a:bodyPr wrap="square" rtlCol="0">
              <a:spAutoFit/>
            </a:bodyPr>
            <a:lstStyle/>
            <a:p>
              <a:r>
                <a:rPr kumimoji="1" lang="en-US" altLang="zh-TW" sz="2000" dirty="0">
                  <a:latin typeface="Microsoft YaHei" panose="020B0503020204020204" pitchFamily="34" charset="-122"/>
                  <a:ea typeface="Microsoft YaHei" panose="020B0503020204020204" pitchFamily="34" charset="-122"/>
                </a:rPr>
                <a:t>&lt;</a:t>
              </a:r>
              <a:r>
                <a:rPr kumimoji="1" lang="zh-TW" altLang="en-US" sz="2000" dirty="0">
                  <a:latin typeface="Microsoft YaHei" panose="020B0503020204020204" pitchFamily="34" charset="-122"/>
                  <a:ea typeface="Microsoft YaHei" panose="020B0503020204020204" pitchFamily="34" charset="-122"/>
                </a:rPr>
                <a:t>我</a:t>
              </a:r>
              <a:r>
                <a:rPr kumimoji="1" lang="en-US" altLang="zh-TW" sz="2000" dirty="0">
                  <a:latin typeface="Microsoft YaHei" panose="020B0503020204020204" pitchFamily="34" charset="-122"/>
                  <a:ea typeface="Microsoft YaHei" panose="020B0503020204020204" pitchFamily="34" charset="-122"/>
                </a:rPr>
                <a:t>,</a:t>
              </a:r>
              <a:r>
                <a:rPr kumimoji="1" lang="zh-TW" altLang="en-US" sz="2000" dirty="0">
                  <a:latin typeface="Microsoft YaHei" panose="020B0503020204020204" pitchFamily="34" charset="-122"/>
                  <a:ea typeface="Microsoft YaHei" panose="020B0503020204020204" pitchFamily="34" charset="-122"/>
                </a:rPr>
                <a:t>的</a:t>
              </a:r>
              <a:r>
                <a:rPr kumimoji="1" lang="en-US" altLang="zh-TW" sz="2000" dirty="0">
                  <a:latin typeface="Microsoft YaHei" panose="020B0503020204020204" pitchFamily="34" charset="-122"/>
                  <a:ea typeface="Microsoft YaHei" panose="020B0503020204020204" pitchFamily="34" charset="-122"/>
                </a:rPr>
                <a:t>&gt;</a:t>
              </a:r>
            </a:p>
            <a:p>
              <a:r>
                <a:rPr kumimoji="1" lang="en-US" altLang="zh-TW" sz="2000" dirty="0">
                  <a:latin typeface="Microsoft YaHei" panose="020B0503020204020204" pitchFamily="34" charset="-122"/>
                  <a:ea typeface="Microsoft YaHei" panose="020B0503020204020204" pitchFamily="34" charset="-122"/>
                </a:rPr>
                <a:t>&lt;</a:t>
              </a:r>
              <a:r>
                <a:rPr kumimoji="1" lang="zh-CN" altLang="en-US" sz="2000" dirty="0">
                  <a:latin typeface="Microsoft YaHei" panose="020B0503020204020204" pitchFamily="34" charset="-122"/>
                  <a:ea typeface="Microsoft YaHei" panose="020B0503020204020204" pitchFamily="34" charset="-122"/>
                </a:rPr>
                <a:t>的</a:t>
              </a:r>
              <a:r>
                <a:rPr kumimoji="1" lang="en-US" altLang="zh-CN" sz="2000" dirty="0">
                  <a:latin typeface="Microsoft YaHei" panose="020B0503020204020204" pitchFamily="34" charset="-122"/>
                  <a:ea typeface="Microsoft YaHei" panose="020B0503020204020204" pitchFamily="34" charset="-122"/>
                </a:rPr>
                <a:t>,</a:t>
              </a:r>
              <a:r>
                <a:rPr kumimoji="1" lang="zh-TW" altLang="en-US" sz="2000" dirty="0">
                  <a:latin typeface="Microsoft YaHei" panose="020B0503020204020204" pitchFamily="34" charset="-122"/>
                  <a:ea typeface="Microsoft YaHei" panose="020B0503020204020204" pitchFamily="34" charset="-122"/>
                </a:rPr>
                <a:t>心情</a:t>
              </a:r>
              <a:r>
                <a:rPr kumimoji="1" lang="en-US" altLang="zh-TW" sz="2000" dirty="0">
                  <a:latin typeface="Microsoft YaHei" panose="020B0503020204020204" pitchFamily="34" charset="-122"/>
                  <a:ea typeface="Microsoft YaHei" panose="020B0503020204020204" pitchFamily="34" charset="-122"/>
                </a:rPr>
                <a:t>&gt;</a:t>
              </a:r>
            </a:p>
            <a:p>
              <a:r>
                <a:rPr kumimoji="1" lang="en-US" altLang="zh-TW" sz="2000" dirty="0">
                  <a:latin typeface="Microsoft YaHei" panose="020B0503020204020204" pitchFamily="34" charset="-122"/>
                  <a:ea typeface="Microsoft YaHei" panose="020B0503020204020204" pitchFamily="34" charset="-122"/>
                </a:rPr>
                <a:t>&lt;</a:t>
              </a:r>
              <a:r>
                <a:rPr kumimoji="1" lang="zh-CN" altLang="en-US" sz="2000" dirty="0">
                  <a:latin typeface="Microsoft YaHei" panose="020B0503020204020204" pitchFamily="34" charset="-122"/>
                  <a:ea typeface="Microsoft YaHei" panose="020B0503020204020204" pitchFamily="34" charset="-122"/>
                </a:rPr>
                <a:t>心情</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很</a:t>
              </a:r>
              <a:r>
                <a:rPr kumimoji="1" lang="en-US" altLang="zh-TW" sz="2000" dirty="0">
                  <a:latin typeface="Microsoft YaHei" panose="020B0503020204020204" pitchFamily="34" charset="-122"/>
                  <a:ea typeface="Microsoft YaHei" panose="020B0503020204020204" pitchFamily="34" charset="-122"/>
                </a:rPr>
                <a:t>&gt;</a:t>
              </a:r>
            </a:p>
            <a:p>
              <a:r>
                <a:rPr kumimoji="1" lang="en-US" altLang="zh-TW" sz="2000" dirty="0">
                  <a:latin typeface="Microsoft YaHei" panose="020B0503020204020204" pitchFamily="34" charset="-122"/>
                  <a:ea typeface="Microsoft YaHei" panose="020B0503020204020204" pitchFamily="34" charset="-122"/>
                </a:rPr>
                <a:t>&lt;</a:t>
              </a:r>
              <a:r>
                <a:rPr kumimoji="1" lang="zh-CN" altLang="en-US" sz="2000" dirty="0">
                  <a:latin typeface="Microsoft YaHei" panose="020B0503020204020204" pitchFamily="34" charset="-122"/>
                  <a:ea typeface="Microsoft YaHei" panose="020B0503020204020204" pitchFamily="34" charset="-122"/>
                </a:rPr>
                <a:t>很</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好</a:t>
              </a:r>
              <a:r>
                <a:rPr kumimoji="1" lang="en-US" altLang="zh-TW" sz="2000" dirty="0">
                  <a:latin typeface="Microsoft YaHei" panose="020B0503020204020204" pitchFamily="34" charset="-122"/>
                  <a:ea typeface="Microsoft YaHei" panose="020B0503020204020204" pitchFamily="34" charset="-122"/>
                </a:rPr>
                <a:t>&gt;</a:t>
              </a:r>
            </a:p>
          </p:txBody>
        </p:sp>
        <p:sp>
          <p:nvSpPr>
            <p:cNvPr id="19" name="文字方塊 18">
              <a:extLst>
                <a:ext uri="{FF2B5EF4-FFF2-40B4-BE49-F238E27FC236}">
                  <a16:creationId xmlns:a16="http://schemas.microsoft.com/office/drawing/2014/main" id="{498122CA-90F9-D24D-AFF9-72E9F9684C25}"/>
                </a:ext>
              </a:extLst>
            </p:cNvPr>
            <p:cNvSpPr txBox="1"/>
            <p:nvPr/>
          </p:nvSpPr>
          <p:spPr>
            <a:xfrm>
              <a:off x="4633079" y="3891178"/>
              <a:ext cx="1016950" cy="707886"/>
            </a:xfrm>
            <a:prstGeom prst="rect">
              <a:avLst/>
            </a:prstGeom>
            <a:noFill/>
          </p:spPr>
          <p:txBody>
            <a:bodyPr wrap="square" rtlCol="0">
              <a:spAutoFit/>
            </a:bodyPr>
            <a:lstStyle/>
            <a:p>
              <a:r>
                <a:rPr kumimoji="1" lang="en-US" altLang="zh-TW" sz="2000" dirty="0">
                  <a:latin typeface="Microsoft YaHei" panose="020B0503020204020204" pitchFamily="34" charset="-122"/>
                  <a:ea typeface="Microsoft YaHei" panose="020B0503020204020204" pitchFamily="34" charset="-122"/>
                </a:rPr>
                <a:t>2-gram</a:t>
              </a:r>
              <a:endParaRPr kumimoji="1" lang="zh-TW" altLang="en-US" sz="2000"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259613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 </a:t>
            </a:r>
            <a:br>
              <a:rPr kumimoji="1" lang="en-US" altLang="zh-TW" dirty="0"/>
            </a:br>
            <a:r>
              <a:rPr kumimoji="1" lang="en-US" altLang="zh-TW" dirty="0"/>
              <a:t>(Natural Language</a:t>
            </a:r>
            <a:r>
              <a:rPr kumimoji="1" lang="zh-TW" altLang="en-US" dirty="0"/>
              <a:t> </a:t>
            </a:r>
            <a:r>
              <a:rPr kumimoji="1" lang="en-US" altLang="zh-TW" dirty="0"/>
              <a:t>Processing)</a:t>
            </a:r>
            <a:endParaRPr kumimoji="1" lang="zh-TW" altLang="en-US" dirty="0"/>
          </a:p>
        </p:txBody>
      </p:sp>
      <p:sp>
        <p:nvSpPr>
          <p:cNvPr id="3" name="矩形 2">
            <a:extLst>
              <a:ext uri="{FF2B5EF4-FFF2-40B4-BE49-F238E27FC236}">
                <a16:creationId xmlns:a16="http://schemas.microsoft.com/office/drawing/2014/main" id="{4DF62A77-BA68-F14B-B2C7-4736EFFBDA34}"/>
              </a:ext>
            </a:extLst>
          </p:cNvPr>
          <p:cNvSpPr/>
          <p:nvPr/>
        </p:nvSpPr>
        <p:spPr>
          <a:xfrm>
            <a:off x="932371" y="1786156"/>
            <a:ext cx="8148384" cy="967701"/>
          </a:xfrm>
          <a:prstGeom prst="rect">
            <a:avLst/>
          </a:prstGeom>
        </p:spPr>
        <p:txBody>
          <a:bodyPr wrap="none">
            <a:spAutoFit/>
          </a:bodyPr>
          <a:lstStyle/>
          <a:p>
            <a:pPr>
              <a:lnSpc>
                <a:spcPct val="130000"/>
              </a:lnSpc>
            </a:pPr>
            <a:r>
              <a:rPr kumimoji="1" lang="zh-CN" altLang="en-US" sz="2300" dirty="0">
                <a:latin typeface="Microsoft YaHei" panose="020B0503020204020204" pitchFamily="34" charset="-122"/>
                <a:ea typeface="Microsoft YaHei" panose="020B0503020204020204" pitchFamily="34" charset="-122"/>
              </a:rPr>
              <a:t>基於</a:t>
            </a:r>
            <a:r>
              <a:rPr kumimoji="1" lang="zh-CN" altLang="en-US" sz="2300" dirty="0">
                <a:solidFill>
                  <a:srgbClr val="FF0000"/>
                </a:solidFill>
                <a:latin typeface="Microsoft YaHei" panose="020B0503020204020204" pitchFamily="34" charset="-122"/>
                <a:ea typeface="Microsoft YaHei" panose="020B0503020204020204" pitchFamily="34" charset="-122"/>
              </a:rPr>
              <a:t>統計規則</a:t>
            </a:r>
            <a:r>
              <a:rPr kumimoji="1" lang="zh-CN" altLang="en-US" sz="2300" dirty="0">
                <a:latin typeface="Microsoft YaHei" panose="020B0503020204020204" pitchFamily="34" charset="-122"/>
                <a:ea typeface="Microsoft YaHei" panose="020B0503020204020204" pitchFamily="34" charset="-122"/>
              </a:rPr>
              <a:t>的機器學習模型無法真正瞭解人類的語言邏輯。</a:t>
            </a:r>
            <a:endParaRPr kumimoji="1" lang="en-US" altLang="zh-CN" sz="2300" dirty="0">
              <a:latin typeface="Microsoft YaHei" panose="020B0503020204020204" pitchFamily="34" charset="-122"/>
              <a:ea typeface="Microsoft YaHei" panose="020B0503020204020204" pitchFamily="34" charset="-122"/>
            </a:endParaRPr>
          </a:p>
          <a:p>
            <a:pPr>
              <a:lnSpc>
                <a:spcPct val="130000"/>
              </a:lnSpc>
            </a:pPr>
            <a:r>
              <a:rPr kumimoji="1" lang="en-US" altLang="zh-CN" sz="2300" dirty="0">
                <a:latin typeface="Microsoft YaHei" panose="020B0503020204020204" pitchFamily="34" charset="-122"/>
                <a:ea typeface="Microsoft YaHei" panose="020B0503020204020204" pitchFamily="34" charset="-122"/>
              </a:rPr>
              <a:t>Ex</a:t>
            </a:r>
            <a:r>
              <a:rPr kumimoji="1" lang="zh-CN" altLang="en-US" sz="2300" dirty="0">
                <a:latin typeface="Microsoft YaHei" panose="020B0503020204020204" pitchFamily="34" charset="-122"/>
                <a:ea typeface="Microsoft YaHei" panose="020B0503020204020204" pitchFamily="34" charset="-122"/>
              </a:rPr>
              <a:t>：</a:t>
            </a:r>
            <a:r>
              <a:rPr kumimoji="1" lang="en-US" altLang="zh-CN" sz="2300" dirty="0">
                <a:latin typeface="Microsoft YaHei" panose="020B0503020204020204" pitchFamily="34" charset="-122"/>
                <a:ea typeface="Microsoft YaHei" panose="020B0503020204020204" pitchFamily="34" charset="-122"/>
              </a:rPr>
              <a:t>BOW</a:t>
            </a:r>
            <a:r>
              <a:rPr kumimoji="1" lang="zh-CN" altLang="en-US" sz="2300" dirty="0">
                <a:latin typeface="Microsoft YaHei" panose="020B0503020204020204" pitchFamily="34" charset="-122"/>
                <a:ea typeface="Microsoft YaHei" panose="020B0503020204020204" pitchFamily="34" charset="-122"/>
              </a:rPr>
              <a:t>、</a:t>
            </a:r>
            <a:r>
              <a:rPr kumimoji="1" lang="en-US" altLang="zh-CN" sz="2300" dirty="0">
                <a:latin typeface="Microsoft YaHei" panose="020B0503020204020204" pitchFamily="34" charset="-122"/>
                <a:ea typeface="Microsoft YaHei" panose="020B0503020204020204" pitchFamily="34" charset="-122"/>
              </a:rPr>
              <a:t>N-Gram</a:t>
            </a:r>
            <a:r>
              <a:rPr kumimoji="1" lang="zh-CN" altLang="en-US" sz="2300" dirty="0">
                <a:latin typeface="Microsoft YaHei" panose="020B0503020204020204" pitchFamily="34" charset="-122"/>
                <a:ea typeface="Microsoft YaHei" panose="020B0503020204020204" pitchFamily="34" charset="-122"/>
              </a:rPr>
              <a:t>、</a:t>
            </a:r>
            <a:r>
              <a:rPr kumimoji="1" lang="en-US" altLang="zh-CN" sz="2300" dirty="0">
                <a:latin typeface="Microsoft YaHei" panose="020B0503020204020204" pitchFamily="34" charset="-122"/>
                <a:ea typeface="Microsoft YaHei" panose="020B0503020204020204" pitchFamily="34" charset="-122"/>
              </a:rPr>
              <a:t>HMM</a:t>
            </a:r>
            <a:r>
              <a:rPr kumimoji="1" lang="zh-CN" altLang="en-US" sz="2300" dirty="0">
                <a:latin typeface="Microsoft YaHei" panose="020B0503020204020204" pitchFamily="34" charset="-122"/>
                <a:ea typeface="Microsoft YaHei" panose="020B0503020204020204" pitchFamily="34" charset="-122"/>
              </a:rPr>
              <a:t>、</a:t>
            </a:r>
            <a:r>
              <a:rPr kumimoji="1" lang="en-US" altLang="zh-CN" sz="2300" dirty="0">
                <a:latin typeface="Microsoft YaHei" panose="020B0503020204020204" pitchFamily="34" charset="-122"/>
                <a:ea typeface="Microsoft YaHei" panose="020B0503020204020204" pitchFamily="34" charset="-122"/>
              </a:rPr>
              <a:t>CRF.</a:t>
            </a:r>
          </a:p>
        </p:txBody>
      </p:sp>
      <p:sp>
        <p:nvSpPr>
          <p:cNvPr id="20" name="矩形 19">
            <a:extLst>
              <a:ext uri="{FF2B5EF4-FFF2-40B4-BE49-F238E27FC236}">
                <a16:creationId xmlns:a16="http://schemas.microsoft.com/office/drawing/2014/main" id="{203294F7-1783-C142-9D10-E0F0EB445097}"/>
              </a:ext>
            </a:extLst>
          </p:cNvPr>
          <p:cNvSpPr/>
          <p:nvPr/>
        </p:nvSpPr>
        <p:spPr>
          <a:xfrm>
            <a:off x="932371" y="3429000"/>
            <a:ext cx="10288452" cy="1427827"/>
          </a:xfrm>
          <a:prstGeom prst="rect">
            <a:avLst/>
          </a:prstGeom>
        </p:spPr>
        <p:txBody>
          <a:bodyPr wrap="square">
            <a:spAutoFit/>
          </a:bodyPr>
          <a:lstStyle/>
          <a:p>
            <a:pPr>
              <a:lnSpc>
                <a:spcPct val="130000"/>
              </a:lnSpc>
            </a:pPr>
            <a:r>
              <a:rPr kumimoji="1" lang="zh-CN" altLang="en-US" sz="2300" dirty="0">
                <a:latin typeface="Microsoft YaHei" panose="020B0503020204020204" pitchFamily="34" charset="-122"/>
                <a:ea typeface="Microsoft YaHei" panose="020B0503020204020204" pitchFamily="34" charset="-122"/>
              </a:rPr>
              <a:t>基於</a:t>
            </a:r>
            <a:r>
              <a:rPr kumimoji="1" lang="zh-CN" altLang="en-US" sz="2300" dirty="0">
                <a:solidFill>
                  <a:srgbClr val="FF0000"/>
                </a:solidFill>
                <a:latin typeface="Microsoft YaHei" panose="020B0503020204020204" pitchFamily="34" charset="-122"/>
                <a:ea typeface="Microsoft YaHei" panose="020B0503020204020204" pitchFamily="34" charset="-122"/>
              </a:rPr>
              <a:t>類神經網路</a:t>
            </a:r>
            <a:r>
              <a:rPr kumimoji="1" lang="zh-CN" altLang="en-US" sz="2300" dirty="0">
                <a:latin typeface="Microsoft YaHei" panose="020B0503020204020204" pitchFamily="34" charset="-122"/>
                <a:ea typeface="Microsoft YaHei" panose="020B0503020204020204" pitchFamily="34" charset="-122"/>
              </a:rPr>
              <a:t>的深度學習模型嘗試暸解人類的語言邏輯。</a:t>
            </a:r>
            <a:endParaRPr kumimoji="1" lang="en-US" altLang="zh-CN" sz="2300" dirty="0">
              <a:latin typeface="Microsoft YaHei" panose="020B0503020204020204" pitchFamily="34" charset="-122"/>
              <a:ea typeface="Microsoft YaHei" panose="020B0503020204020204" pitchFamily="34" charset="-122"/>
            </a:endParaRPr>
          </a:p>
          <a:p>
            <a:pPr>
              <a:lnSpc>
                <a:spcPct val="130000"/>
              </a:lnSpc>
            </a:pPr>
            <a:r>
              <a:rPr kumimoji="1" lang="en-US" altLang="zh-CN" sz="2300" dirty="0">
                <a:latin typeface="Microsoft YaHei" panose="020B0503020204020204" pitchFamily="34" charset="-122"/>
                <a:ea typeface="Microsoft YaHei" panose="020B0503020204020204" pitchFamily="34" charset="-122"/>
              </a:rPr>
              <a:t>Ex</a:t>
            </a:r>
            <a:r>
              <a:rPr kumimoji="1" lang="zh-CN" altLang="en-US" sz="2300" dirty="0">
                <a:latin typeface="Microsoft YaHei" panose="020B0503020204020204" pitchFamily="34" charset="-122"/>
                <a:ea typeface="Microsoft YaHei" panose="020B0503020204020204" pitchFamily="34" charset="-122"/>
              </a:rPr>
              <a:t>：</a:t>
            </a:r>
            <a:r>
              <a:rPr kumimoji="1" lang="en-US" altLang="zh-CN" sz="2300" dirty="0">
                <a:latin typeface="Microsoft YaHei" panose="020B0503020204020204" pitchFamily="34" charset="-122"/>
                <a:ea typeface="Microsoft YaHei" panose="020B0503020204020204" pitchFamily="34" charset="-122"/>
              </a:rPr>
              <a:t>Word2vec</a:t>
            </a:r>
            <a:r>
              <a:rPr kumimoji="1" lang="zh-CN" altLang="en-US" sz="2300" dirty="0">
                <a:latin typeface="Microsoft YaHei" panose="020B0503020204020204" pitchFamily="34" charset="-122"/>
                <a:ea typeface="Microsoft YaHei" panose="020B0503020204020204" pitchFamily="34" charset="-122"/>
              </a:rPr>
              <a:t>、</a:t>
            </a:r>
            <a:r>
              <a:rPr kumimoji="1" lang="en-US" altLang="zh-CN" sz="2300" dirty="0">
                <a:latin typeface="Microsoft YaHei" panose="020B0503020204020204" pitchFamily="34" charset="-122"/>
                <a:ea typeface="Microsoft YaHei" panose="020B0503020204020204" pitchFamily="34" charset="-122"/>
              </a:rPr>
              <a:t>CBOW</a:t>
            </a:r>
            <a:r>
              <a:rPr kumimoji="1" lang="zh-CN" altLang="en-US" sz="2300" dirty="0">
                <a:latin typeface="Microsoft YaHei" panose="020B0503020204020204" pitchFamily="34" charset="-122"/>
                <a:ea typeface="Microsoft YaHei" panose="020B0503020204020204" pitchFamily="34" charset="-122"/>
              </a:rPr>
              <a:t>、</a:t>
            </a:r>
            <a:r>
              <a:rPr kumimoji="1" lang="en-US" altLang="zh-CN" sz="2300" dirty="0">
                <a:latin typeface="Microsoft YaHei" panose="020B0503020204020204" pitchFamily="34" charset="-122"/>
                <a:ea typeface="Microsoft YaHei" panose="020B0503020204020204" pitchFamily="34" charset="-122"/>
              </a:rPr>
              <a:t>Skip-Gram</a:t>
            </a:r>
            <a:r>
              <a:rPr kumimoji="1" lang="zh-CN" altLang="en-US" sz="2300" dirty="0">
                <a:latin typeface="Microsoft YaHei" panose="020B0503020204020204" pitchFamily="34" charset="-122"/>
                <a:ea typeface="Microsoft YaHei" panose="020B0503020204020204" pitchFamily="34" charset="-122"/>
              </a:rPr>
              <a:t>、</a:t>
            </a:r>
            <a:r>
              <a:rPr kumimoji="1" lang="en-US" altLang="zh-CN" sz="2300" dirty="0">
                <a:latin typeface="Microsoft YaHei" panose="020B0503020204020204" pitchFamily="34" charset="-122"/>
                <a:ea typeface="Microsoft YaHei" panose="020B0503020204020204" pitchFamily="34" charset="-122"/>
              </a:rPr>
              <a:t>RNN</a:t>
            </a:r>
            <a:r>
              <a:rPr kumimoji="1" lang="zh-CN" altLang="en-US" sz="2300" dirty="0">
                <a:latin typeface="Microsoft YaHei" panose="020B0503020204020204" pitchFamily="34" charset="-122"/>
                <a:ea typeface="Microsoft YaHei" panose="020B0503020204020204" pitchFamily="34" charset="-122"/>
              </a:rPr>
              <a:t>、</a:t>
            </a:r>
            <a:r>
              <a:rPr kumimoji="1" lang="en-US" altLang="zh-CN" sz="2300" dirty="0">
                <a:latin typeface="Microsoft YaHei" panose="020B0503020204020204" pitchFamily="34" charset="-122"/>
                <a:ea typeface="Microsoft YaHei" panose="020B0503020204020204" pitchFamily="34" charset="-122"/>
              </a:rPr>
              <a:t>Seq2seq</a:t>
            </a:r>
            <a:r>
              <a:rPr kumimoji="1" lang="zh-CN" altLang="en-US" sz="2300" dirty="0">
                <a:latin typeface="Microsoft YaHei" panose="020B0503020204020204" pitchFamily="34" charset="-122"/>
                <a:ea typeface="Microsoft YaHei" panose="020B0503020204020204" pitchFamily="34" charset="-122"/>
              </a:rPr>
              <a:t>、</a:t>
            </a:r>
            <a:r>
              <a:rPr kumimoji="1" lang="en-US" altLang="zh-CN" sz="2300" dirty="0">
                <a:latin typeface="Microsoft YaHei" panose="020B0503020204020204" pitchFamily="34" charset="-122"/>
                <a:ea typeface="Microsoft YaHei" panose="020B0503020204020204" pitchFamily="34" charset="-122"/>
              </a:rPr>
              <a:t>Attention Mechanism</a:t>
            </a:r>
            <a:r>
              <a:rPr kumimoji="1" lang="zh-CN" altLang="en-US" sz="2300" dirty="0">
                <a:latin typeface="Microsoft YaHei" panose="020B0503020204020204" pitchFamily="34" charset="-122"/>
                <a:ea typeface="Microsoft YaHei" panose="020B0503020204020204" pitchFamily="34" charset="-122"/>
              </a:rPr>
              <a:t>、</a:t>
            </a:r>
            <a:r>
              <a:rPr kumimoji="1" lang="en-US" altLang="zh-CN" sz="2300" dirty="0">
                <a:latin typeface="Microsoft YaHei" panose="020B0503020204020204" pitchFamily="34" charset="-122"/>
                <a:ea typeface="Microsoft YaHei" panose="020B0503020204020204" pitchFamily="34" charset="-122"/>
              </a:rPr>
              <a:t>Transformer.</a:t>
            </a:r>
          </a:p>
        </p:txBody>
      </p:sp>
      <p:sp>
        <p:nvSpPr>
          <p:cNvPr id="8" name="文字方塊 7">
            <a:extLst>
              <a:ext uri="{FF2B5EF4-FFF2-40B4-BE49-F238E27FC236}">
                <a16:creationId xmlns:a16="http://schemas.microsoft.com/office/drawing/2014/main" id="{56CE627D-3276-B940-B533-7873F4C72575}"/>
              </a:ext>
            </a:extLst>
          </p:cNvPr>
          <p:cNvSpPr txBox="1"/>
          <p:nvPr/>
        </p:nvSpPr>
        <p:spPr>
          <a:xfrm>
            <a:off x="5601903" y="2950143"/>
            <a:ext cx="65" cy="276999"/>
          </a:xfrm>
          <a:prstGeom prst="rect">
            <a:avLst/>
          </a:prstGeom>
          <a:noFill/>
        </p:spPr>
        <p:txBody>
          <a:bodyPr wrap="none" lIns="0" tIns="0" rIns="0" bIns="0" rtlCol="0">
            <a:spAutoFit/>
          </a:bodyPr>
          <a:lstStyle/>
          <a:p>
            <a:endParaRPr kumimoji="1" lang="zh-TW" altLang="en-US" dirty="0"/>
          </a:p>
        </p:txBody>
      </p:sp>
    </p:spTree>
    <p:extLst>
      <p:ext uri="{BB962C8B-B14F-4D97-AF65-F5344CB8AC3E}">
        <p14:creationId xmlns:p14="http://schemas.microsoft.com/office/powerpoint/2010/main" val="360427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 </a:t>
            </a:r>
            <a:br>
              <a:rPr kumimoji="1" lang="en-US" altLang="zh-TW" dirty="0"/>
            </a:br>
            <a:r>
              <a:rPr kumimoji="1" lang="en-US" altLang="zh-TW" dirty="0"/>
              <a:t>(Natural Language</a:t>
            </a:r>
            <a:r>
              <a:rPr kumimoji="1" lang="zh-TW" altLang="en-US" dirty="0"/>
              <a:t> </a:t>
            </a:r>
            <a:r>
              <a:rPr kumimoji="1" lang="en-US" altLang="zh-TW" dirty="0"/>
              <a:t>Processing)</a:t>
            </a:r>
            <a:endParaRPr kumimoji="1" lang="zh-TW" altLang="en-US" dirty="0"/>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67BA5E89-546B-C34C-87E4-EE084B0FAF33}"/>
                  </a:ext>
                </a:extLst>
              </p:cNvPr>
              <p:cNvSpPr txBox="1"/>
              <p:nvPr/>
            </p:nvSpPr>
            <p:spPr>
              <a:xfrm>
                <a:off x="1003108" y="3488131"/>
                <a:ext cx="2050180" cy="1907573"/>
              </a:xfrm>
              <a:prstGeom prst="rect">
                <a:avLst/>
              </a:prstGeom>
              <a:noFill/>
            </p:spPr>
            <p:txBody>
              <a:bodyPr wrap="square" rtlCol="0">
                <a:spAutoFit/>
              </a:bodyPr>
              <a:lstStyle/>
              <a:p>
                <a:r>
                  <a:rPr kumimoji="1" lang="en-US" altLang="zh-TW" dirty="0">
                    <a:latin typeface="Microsoft YaHei" panose="020B0503020204020204" pitchFamily="34" charset="-122"/>
                    <a:ea typeface="Microsoft YaHei" panose="020B0503020204020204" pitchFamily="34" charset="-122"/>
                  </a:rPr>
                  <a:t>man = </a:t>
                </a:r>
                <a14:m>
                  <m:oMath xmlns:m="http://schemas.openxmlformats.org/officeDocument/2006/math">
                    <m:d>
                      <m:dPr>
                        <m:begChr m:val="["/>
                        <m:endChr m:val="]"/>
                        <m:ctrlPr>
                          <a:rPr kumimoji="1" lang="en-US" altLang="zh-TW" i="1" smtClean="0">
                            <a:latin typeface="Cambria Math" panose="02040503050406030204" pitchFamily="18" charset="0"/>
                            <a:ea typeface="Microsoft YaHei" panose="020B0503020204020204" pitchFamily="34" charset="-122"/>
                          </a:rPr>
                        </m:ctrlPr>
                      </m:dPr>
                      <m:e>
                        <m:eqArr>
                          <m:eqArrPr>
                            <m:ctrlPr>
                              <a:rPr kumimoji="1" lang="en-US" altLang="zh-TW" i="1" smtClean="0">
                                <a:latin typeface="Cambria Math" panose="02040503050406030204" pitchFamily="18" charset="0"/>
                                <a:ea typeface="Microsoft YaHei" panose="020B0503020204020204" pitchFamily="34" charset="-122"/>
                              </a:rPr>
                            </m:ctrlPr>
                          </m:eqArrPr>
                          <m:e>
                            <m:r>
                              <a:rPr kumimoji="1" lang="en-US" altLang="zh-TW" b="0" i="1" smtClean="0">
                                <a:latin typeface="Cambria Math" panose="02040503050406030204" pitchFamily="18" charset="0"/>
                                <a:ea typeface="Microsoft YaHei" panose="020B0503020204020204" pitchFamily="34" charset="-122"/>
                              </a:rPr>
                              <m:t>0.123</m:t>
                            </m:r>
                          </m:e>
                          <m:e>
                            <m:r>
                              <a:rPr lang="en-US" altLang="zh-TW" b="0" i="1" smtClean="0">
                                <a:latin typeface="Cambria Math" panose="02040503050406030204" pitchFamily="18" charset="0"/>
                              </a:rPr>
                              <m:t>0.253</m:t>
                            </m:r>
                          </m:e>
                          <m:e>
                            <m:r>
                              <a:rPr lang="en-US" altLang="zh-TW" b="0" i="1" smtClean="0">
                                <a:latin typeface="Cambria Math" panose="02040503050406030204" pitchFamily="18" charset="0"/>
                              </a:rPr>
                              <m:t>0.111</m:t>
                            </m:r>
                          </m:e>
                          <m:e>
                            <m:r>
                              <a:rPr lang="en-US" altLang="zh-TW" b="0" i="1" smtClean="0">
                                <a:latin typeface="Cambria Math" panose="02040503050406030204" pitchFamily="18" charset="0"/>
                              </a:rPr>
                              <m:t>−0.257</m:t>
                            </m:r>
                          </m:e>
                          <m:e>
                            <m:r>
                              <a:rPr lang="en-US" altLang="zh-TW" b="0" i="1" smtClean="0">
                                <a:latin typeface="Cambria Math" panose="02040503050406030204" pitchFamily="18" charset="0"/>
                              </a:rPr>
                              <m:t>0.145</m:t>
                            </m:r>
                          </m:e>
                          <m:e>
                            <m:r>
                              <a:rPr lang="en-US" altLang="zh-TW" b="0" i="1" smtClean="0">
                                <a:latin typeface="Cambria Math" panose="02040503050406030204" pitchFamily="18" charset="0"/>
                              </a:rPr>
                              <m:t>−0.301</m:t>
                            </m:r>
                          </m:e>
                          <m:e>
                            <m:r>
                              <a:rPr lang="en-US" altLang="zh-TW" b="0" i="1" smtClean="0">
                                <a:latin typeface="Cambria Math" panose="02040503050406030204" pitchFamily="18" charset="0"/>
                              </a:rPr>
                              <m:t>0.542</m:t>
                            </m:r>
                          </m:e>
                        </m:eqArr>
                      </m:e>
                    </m:d>
                  </m:oMath>
                </a14:m>
                <a:endParaRPr kumimoji="1" lang="zh-TW" altLang="en-US" dirty="0">
                  <a:latin typeface="Microsoft YaHei" panose="020B0503020204020204" pitchFamily="34" charset="-122"/>
                  <a:ea typeface="Microsoft YaHei" panose="020B0503020204020204" pitchFamily="34" charset="-122"/>
                </a:endParaRPr>
              </a:p>
            </p:txBody>
          </p:sp>
        </mc:Choice>
        <mc:Fallback xmlns="">
          <p:sp>
            <p:nvSpPr>
              <p:cNvPr id="6" name="文字方塊 5">
                <a:extLst>
                  <a:ext uri="{FF2B5EF4-FFF2-40B4-BE49-F238E27FC236}">
                    <a16:creationId xmlns:a16="http://schemas.microsoft.com/office/drawing/2014/main" id="{67BA5E89-546B-C34C-87E4-EE084B0FAF33}"/>
                  </a:ext>
                </a:extLst>
              </p:cNvPr>
              <p:cNvSpPr txBox="1">
                <a:spLocks noRot="1" noChangeAspect="1" noMove="1" noResize="1" noEditPoints="1" noAdjustHandles="1" noChangeArrowheads="1" noChangeShapeType="1" noTextEdit="1"/>
              </p:cNvSpPr>
              <p:nvPr/>
            </p:nvSpPr>
            <p:spPr>
              <a:xfrm>
                <a:off x="1003108" y="3488131"/>
                <a:ext cx="2050180" cy="1907573"/>
              </a:xfrm>
              <a:prstGeom prst="rect">
                <a:avLst/>
              </a:prstGeom>
              <a:blipFill>
                <a:blip r:embed="rId3"/>
                <a:stretch>
                  <a:fillRect l="-2469" b="-662"/>
                </a:stretch>
              </a:blipFill>
            </p:spPr>
            <p:txBody>
              <a:bodyPr/>
              <a:lstStyle/>
              <a:p>
                <a:r>
                  <a:rPr lang="zh-TW" altLang="en-US">
                    <a:noFill/>
                  </a:rPr>
                  <a:t> </a:t>
                </a:r>
              </a:p>
            </p:txBody>
          </p:sp>
        </mc:Fallback>
      </mc:AlternateContent>
      <p:sp>
        <p:nvSpPr>
          <p:cNvPr id="9" name="矩形 8">
            <a:extLst>
              <a:ext uri="{FF2B5EF4-FFF2-40B4-BE49-F238E27FC236}">
                <a16:creationId xmlns:a16="http://schemas.microsoft.com/office/drawing/2014/main" id="{E83563AD-9DFB-D949-93D7-0E5DD7F42B10}"/>
              </a:ext>
            </a:extLst>
          </p:cNvPr>
          <p:cNvSpPr/>
          <p:nvPr/>
        </p:nvSpPr>
        <p:spPr>
          <a:xfrm>
            <a:off x="1003108" y="1940327"/>
            <a:ext cx="10642931" cy="461665"/>
          </a:xfrm>
          <a:prstGeom prst="rect">
            <a:avLst/>
          </a:prstGeom>
        </p:spPr>
        <p:txBody>
          <a:bodyPr wrap="square">
            <a:spAutoFit/>
          </a:bodyPr>
          <a:lstStyle/>
          <a:p>
            <a:r>
              <a:rPr kumimoji="1" lang="en-US" altLang="zh-CN" sz="2300" dirty="0">
                <a:latin typeface="Microsoft YaHei" panose="020B0503020204020204" pitchFamily="34" charset="-122"/>
                <a:ea typeface="Microsoft YaHei" panose="020B0503020204020204" pitchFamily="34" charset="-122"/>
              </a:rPr>
              <a:t>Word2vec</a:t>
            </a:r>
            <a:r>
              <a:rPr kumimoji="1" lang="zh-CN" altLang="en-US" sz="2300" dirty="0">
                <a:latin typeface="Microsoft YaHei" panose="020B0503020204020204" pitchFamily="34" charset="-122"/>
                <a:ea typeface="Microsoft YaHei" panose="020B0503020204020204" pitchFamily="34" charset="-122"/>
              </a:rPr>
              <a:t>：</a:t>
            </a:r>
            <a:r>
              <a:rPr kumimoji="1" lang="zh-TW" altLang="en-US" sz="2400" dirty="0">
                <a:latin typeface="Microsoft YaHei" panose="020B0503020204020204" pitchFamily="34" charset="-122"/>
                <a:ea typeface="Microsoft YaHei" panose="020B0503020204020204" pitchFamily="34" charset="-122"/>
              </a:rPr>
              <a:t>詞向量</a:t>
            </a:r>
            <a:r>
              <a:rPr kumimoji="1" lang="en-US" altLang="zh-TW" sz="2400" dirty="0">
                <a:latin typeface="Microsoft YaHei" panose="020B0503020204020204" pitchFamily="34" charset="-122"/>
                <a:ea typeface="Microsoft YaHei" panose="020B0503020204020204" pitchFamily="34" charset="-122"/>
              </a:rPr>
              <a:t> (Word embedding)</a:t>
            </a:r>
            <a:r>
              <a:rPr kumimoji="1" lang="zh-TW" altLang="en-US" sz="2400" dirty="0">
                <a:latin typeface="Microsoft YaHei" panose="020B0503020204020204" pitchFamily="34" charset="-122"/>
                <a:ea typeface="Microsoft YaHei" panose="020B0503020204020204" pitchFamily="34" charset="-122"/>
              </a:rPr>
              <a:t>，將詞轉換為可訓練的向量</a:t>
            </a:r>
          </a:p>
        </p:txBody>
      </p:sp>
      <p:pic>
        <p:nvPicPr>
          <p:cNvPr id="19" name="Google Shape;225;g77fd05564e_0_5">
            <a:extLst>
              <a:ext uri="{FF2B5EF4-FFF2-40B4-BE49-F238E27FC236}">
                <a16:creationId xmlns:a16="http://schemas.microsoft.com/office/drawing/2014/main" id="{15C6AD4D-7EFA-B64D-9090-34B0E5A4BC33}"/>
              </a:ext>
            </a:extLst>
          </p:cNvPr>
          <p:cNvPicPr preferRelativeResize="0"/>
          <p:nvPr/>
        </p:nvPicPr>
        <p:blipFill rotWithShape="1">
          <a:blip r:embed="rId4">
            <a:alphaModFix/>
          </a:blip>
          <a:srcRect r="39132"/>
          <a:stretch/>
        </p:blipFill>
        <p:spPr>
          <a:xfrm>
            <a:off x="4592159" y="2626263"/>
            <a:ext cx="6643370" cy="3501638"/>
          </a:xfrm>
          <a:prstGeom prst="rect">
            <a:avLst/>
          </a:prstGeom>
          <a:noFill/>
          <a:ln>
            <a:noFill/>
          </a:ln>
        </p:spPr>
      </p:pic>
      <p:sp>
        <p:nvSpPr>
          <p:cNvPr id="10" name="向右箭號 9">
            <a:extLst>
              <a:ext uri="{FF2B5EF4-FFF2-40B4-BE49-F238E27FC236}">
                <a16:creationId xmlns:a16="http://schemas.microsoft.com/office/drawing/2014/main" id="{9D4D7522-4B4B-AA49-B773-B4B22FF9C92C}"/>
              </a:ext>
            </a:extLst>
          </p:cNvPr>
          <p:cNvSpPr/>
          <p:nvPr/>
        </p:nvSpPr>
        <p:spPr>
          <a:xfrm>
            <a:off x="3549706" y="4190708"/>
            <a:ext cx="546033" cy="251209"/>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662512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 </a:t>
            </a:r>
            <a:br>
              <a:rPr kumimoji="1" lang="en-US" altLang="zh-TW" dirty="0"/>
            </a:br>
            <a:r>
              <a:rPr kumimoji="1" lang="en-US" altLang="zh-TW" dirty="0"/>
              <a:t>(Natural Language</a:t>
            </a:r>
            <a:r>
              <a:rPr kumimoji="1" lang="zh-TW" altLang="en-US" dirty="0"/>
              <a:t> </a:t>
            </a:r>
            <a:r>
              <a:rPr kumimoji="1" lang="en-US" altLang="zh-TW" dirty="0"/>
              <a:t>Processing)</a:t>
            </a:r>
            <a:endParaRPr kumimoji="1" lang="zh-TW" altLang="en-US" dirty="0"/>
          </a:p>
        </p:txBody>
      </p:sp>
      <p:sp>
        <p:nvSpPr>
          <p:cNvPr id="7" name="文字方塊 6">
            <a:extLst>
              <a:ext uri="{FF2B5EF4-FFF2-40B4-BE49-F238E27FC236}">
                <a16:creationId xmlns:a16="http://schemas.microsoft.com/office/drawing/2014/main" id="{3B0F85C3-0CE9-EA43-A9CC-6770A3CB88F0}"/>
              </a:ext>
            </a:extLst>
          </p:cNvPr>
          <p:cNvSpPr txBox="1"/>
          <p:nvPr/>
        </p:nvSpPr>
        <p:spPr>
          <a:xfrm>
            <a:off x="984205" y="2479204"/>
            <a:ext cx="4226170" cy="923330"/>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用神經網路來學習全局上下文的特徵：</a:t>
            </a:r>
            <a:endParaRPr kumimoji="1" lang="en-US" altLang="zh-CN" dirty="0">
              <a:latin typeface="Microsoft YaHei" panose="020B0503020204020204" pitchFamily="34" charset="-122"/>
              <a:ea typeface="Microsoft YaHei" panose="020B0503020204020204" pitchFamily="34" charset="-122"/>
            </a:endParaRPr>
          </a:p>
          <a:p>
            <a:endParaRPr kumimoji="1" lang="en-US" altLang="zh-TW"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TW" altLang="en-US" dirty="0">
                <a:latin typeface="Microsoft YaHei" panose="020B0503020204020204" pitchFamily="34" charset="-122"/>
                <a:ea typeface="Microsoft YaHei" panose="020B0503020204020204" pitchFamily="34" charset="-122"/>
              </a:rPr>
              <a:t>今天可能會</a:t>
            </a:r>
            <a:r>
              <a:rPr kumimoji="1" lang="zh-TW" altLang="en-US" dirty="0">
                <a:solidFill>
                  <a:schemeClr val="accent2"/>
                </a:solidFill>
                <a:latin typeface="Microsoft YaHei" panose="020B0503020204020204" pitchFamily="34" charset="-122"/>
                <a:ea typeface="Microsoft YaHei" panose="020B0503020204020204" pitchFamily="34" charset="-122"/>
              </a:rPr>
              <a:t>下雨</a:t>
            </a:r>
            <a:r>
              <a:rPr kumimoji="1" lang="zh-TW" altLang="en-US" dirty="0">
                <a:latin typeface="Microsoft YaHei" panose="020B0503020204020204" pitchFamily="34" charset="-122"/>
                <a:ea typeface="Microsoft YaHei" panose="020B0503020204020204" pitchFamily="34" charset="-122"/>
              </a:rPr>
              <a:t>，記得帶一支雨傘</a:t>
            </a:r>
            <a:endParaRPr kumimoji="1" lang="en-US" altLang="zh-TW" dirty="0">
              <a:solidFill>
                <a:schemeClr val="accent5"/>
              </a:solidFill>
              <a:latin typeface="Microsoft YaHei" panose="020B0503020204020204" pitchFamily="34" charset="-122"/>
              <a:ea typeface="Microsoft YaHei" panose="020B0503020204020204" pitchFamily="34" charset="-122"/>
            </a:endParaRPr>
          </a:p>
        </p:txBody>
      </p:sp>
      <p:grpSp>
        <p:nvGrpSpPr>
          <p:cNvPr id="8" name="群組 7">
            <a:extLst>
              <a:ext uri="{FF2B5EF4-FFF2-40B4-BE49-F238E27FC236}">
                <a16:creationId xmlns:a16="http://schemas.microsoft.com/office/drawing/2014/main" id="{01C32B85-68CE-AC44-B10D-C4FDA86107F0}"/>
              </a:ext>
            </a:extLst>
          </p:cNvPr>
          <p:cNvGrpSpPr/>
          <p:nvPr/>
        </p:nvGrpSpPr>
        <p:grpSpPr>
          <a:xfrm>
            <a:off x="1144662" y="3690352"/>
            <a:ext cx="3757074" cy="369332"/>
            <a:chOff x="1144662" y="3690352"/>
            <a:chExt cx="3757074" cy="369332"/>
          </a:xfrm>
        </p:grpSpPr>
        <p:sp>
          <p:nvSpPr>
            <p:cNvPr id="11" name="文字方塊 10">
              <a:extLst>
                <a:ext uri="{FF2B5EF4-FFF2-40B4-BE49-F238E27FC236}">
                  <a16:creationId xmlns:a16="http://schemas.microsoft.com/office/drawing/2014/main" id="{3FD34D26-068A-6641-87A4-21DDCFACD9F2}"/>
                </a:ext>
              </a:extLst>
            </p:cNvPr>
            <p:cNvSpPr txBox="1"/>
            <p:nvPr/>
          </p:nvSpPr>
          <p:spPr>
            <a:xfrm>
              <a:off x="1144662" y="3690352"/>
              <a:ext cx="3757074" cy="369332"/>
            </a:xfrm>
            <a:prstGeom prst="rect">
              <a:avLst/>
            </a:prstGeom>
            <a:noFill/>
          </p:spPr>
          <p:txBody>
            <a:bodyPr wrap="square" rtlCol="0">
              <a:spAutoFit/>
            </a:bodyPr>
            <a:lstStyle/>
            <a:p>
              <a:r>
                <a:rPr kumimoji="1" lang="zh-TW" altLang="en-US" dirty="0">
                  <a:latin typeface="Microsoft YaHei" panose="020B0503020204020204" pitchFamily="34" charset="-122"/>
                  <a:ea typeface="Microsoft YaHei" panose="020B0503020204020204" pitchFamily="34" charset="-122"/>
                </a:rPr>
                <a:t>今天可能會</a:t>
              </a:r>
              <a:r>
                <a:rPr kumimoji="1" lang="en-US" altLang="zh-TW" dirty="0">
                  <a:latin typeface="Microsoft YaHei" panose="020B0503020204020204" pitchFamily="34" charset="-122"/>
                  <a:ea typeface="Microsoft YaHei" panose="020B0503020204020204" pitchFamily="34" charset="-122"/>
                </a:rPr>
                <a:t>        </a:t>
              </a:r>
              <a:r>
                <a:rPr kumimoji="1" lang="zh-TW" altLang="en-US" dirty="0">
                  <a:latin typeface="Microsoft YaHei" panose="020B0503020204020204" pitchFamily="34" charset="-122"/>
                  <a:ea typeface="Microsoft YaHei" panose="020B0503020204020204" pitchFamily="34" charset="-122"/>
                </a:rPr>
                <a:t>，記得帶一支雨傘</a:t>
              </a:r>
            </a:p>
          </p:txBody>
        </p:sp>
        <p:sp>
          <p:nvSpPr>
            <p:cNvPr id="12" name="矩形 11">
              <a:extLst>
                <a:ext uri="{FF2B5EF4-FFF2-40B4-BE49-F238E27FC236}">
                  <a16:creationId xmlns:a16="http://schemas.microsoft.com/office/drawing/2014/main" id="{28DD6F50-B1D3-DD4F-89C5-3362A8EDE4DB}"/>
                </a:ext>
              </a:extLst>
            </p:cNvPr>
            <p:cNvSpPr/>
            <p:nvPr/>
          </p:nvSpPr>
          <p:spPr>
            <a:xfrm>
              <a:off x="2445390" y="3717217"/>
              <a:ext cx="509286" cy="342467"/>
            </a:xfrm>
            <a:prstGeom prst="rect">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latin typeface="Microsoft YaHei" panose="020B0503020204020204" pitchFamily="34" charset="-122"/>
                <a:ea typeface="Microsoft YaHei" panose="020B0503020204020204" pitchFamily="34" charset="-122"/>
              </a:endParaRPr>
            </a:p>
          </p:txBody>
        </p:sp>
      </p:grpSp>
      <p:grpSp>
        <p:nvGrpSpPr>
          <p:cNvPr id="5" name="群組 4">
            <a:extLst>
              <a:ext uri="{FF2B5EF4-FFF2-40B4-BE49-F238E27FC236}">
                <a16:creationId xmlns:a16="http://schemas.microsoft.com/office/drawing/2014/main" id="{1DAC4433-C533-6E4E-A505-9A9B7C1E9138}"/>
              </a:ext>
            </a:extLst>
          </p:cNvPr>
          <p:cNvGrpSpPr/>
          <p:nvPr/>
        </p:nvGrpSpPr>
        <p:grpSpPr>
          <a:xfrm>
            <a:off x="1777231" y="4281979"/>
            <a:ext cx="2491934" cy="2006206"/>
            <a:chOff x="1777231" y="4281979"/>
            <a:chExt cx="2491934" cy="2006206"/>
          </a:xfrm>
        </p:grpSpPr>
        <p:grpSp>
          <p:nvGrpSpPr>
            <p:cNvPr id="13" name="群組 12">
              <a:extLst>
                <a:ext uri="{FF2B5EF4-FFF2-40B4-BE49-F238E27FC236}">
                  <a16:creationId xmlns:a16="http://schemas.microsoft.com/office/drawing/2014/main" id="{F9AFAB15-C585-7442-AA4F-A0CBEC9D69BC}"/>
                </a:ext>
              </a:extLst>
            </p:cNvPr>
            <p:cNvGrpSpPr/>
            <p:nvPr/>
          </p:nvGrpSpPr>
          <p:grpSpPr>
            <a:xfrm>
              <a:off x="1777231" y="4281979"/>
              <a:ext cx="2491934" cy="1581838"/>
              <a:chOff x="1777231" y="4213141"/>
              <a:chExt cx="2491934" cy="1581838"/>
            </a:xfrm>
          </p:grpSpPr>
          <p:sp>
            <p:nvSpPr>
              <p:cNvPr id="14" name="矩形 13">
                <a:extLst>
                  <a:ext uri="{FF2B5EF4-FFF2-40B4-BE49-F238E27FC236}">
                    <a16:creationId xmlns:a16="http://schemas.microsoft.com/office/drawing/2014/main" id="{BDA5169D-1C01-8E4F-9B9E-8BE916E20DA0}"/>
                  </a:ext>
                </a:extLst>
              </p:cNvPr>
              <p:cNvSpPr/>
              <p:nvPr/>
            </p:nvSpPr>
            <p:spPr>
              <a:xfrm>
                <a:off x="1777231" y="4601862"/>
                <a:ext cx="2491934" cy="821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panose="020B0503020204020204" pitchFamily="34" charset="-122"/>
                    <a:ea typeface="Microsoft YaHei" panose="020B0503020204020204" pitchFamily="34" charset="-122"/>
                  </a:rPr>
                  <a:t>Language Model</a:t>
                </a:r>
                <a:endParaRPr kumimoji="1" lang="zh-TW" altLang="en-US" dirty="0">
                  <a:latin typeface="Microsoft YaHei" panose="020B0503020204020204" pitchFamily="34" charset="-122"/>
                  <a:ea typeface="Microsoft YaHei" panose="020B0503020204020204" pitchFamily="34" charset="-122"/>
                </a:endParaRPr>
              </a:p>
            </p:txBody>
          </p:sp>
          <p:sp>
            <p:nvSpPr>
              <p:cNvPr id="15" name="向下箭號 14">
                <a:extLst>
                  <a:ext uri="{FF2B5EF4-FFF2-40B4-BE49-F238E27FC236}">
                    <a16:creationId xmlns:a16="http://schemas.microsoft.com/office/drawing/2014/main" id="{C7FF4C38-8E1F-104E-AE91-ADC6816EE99F}"/>
                  </a:ext>
                </a:extLst>
              </p:cNvPr>
              <p:cNvSpPr/>
              <p:nvPr/>
            </p:nvSpPr>
            <p:spPr>
              <a:xfrm>
                <a:off x="2888160" y="4213141"/>
                <a:ext cx="270076" cy="335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Microsoft YaHei" panose="020B0503020204020204" pitchFamily="34" charset="-122"/>
                  <a:ea typeface="Microsoft YaHei" panose="020B0503020204020204" pitchFamily="34" charset="-122"/>
                </a:endParaRPr>
              </a:p>
            </p:txBody>
          </p:sp>
          <p:sp>
            <p:nvSpPr>
              <p:cNvPr id="16" name="向下箭號 15">
                <a:extLst>
                  <a:ext uri="{FF2B5EF4-FFF2-40B4-BE49-F238E27FC236}">
                    <a16:creationId xmlns:a16="http://schemas.microsoft.com/office/drawing/2014/main" id="{D6B6CC70-3C6D-744E-A346-181C0C2D4766}"/>
                  </a:ext>
                </a:extLst>
              </p:cNvPr>
              <p:cNvSpPr/>
              <p:nvPr/>
            </p:nvSpPr>
            <p:spPr>
              <a:xfrm>
                <a:off x="2888160" y="5459313"/>
                <a:ext cx="270076" cy="335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icrosoft YaHei" panose="020B0503020204020204" pitchFamily="34" charset="-122"/>
                  <a:ea typeface="Microsoft YaHei" panose="020B0503020204020204" pitchFamily="34" charset="-122"/>
                </a:endParaRPr>
              </a:p>
            </p:txBody>
          </p:sp>
        </p:grpSp>
        <p:sp>
          <p:nvSpPr>
            <p:cNvPr id="17" name="矩形 16">
              <a:extLst>
                <a:ext uri="{FF2B5EF4-FFF2-40B4-BE49-F238E27FC236}">
                  <a16:creationId xmlns:a16="http://schemas.microsoft.com/office/drawing/2014/main" id="{4F959A10-75D6-B746-803F-C1AE7417700F}"/>
                </a:ext>
              </a:extLst>
            </p:cNvPr>
            <p:cNvSpPr/>
            <p:nvPr/>
          </p:nvSpPr>
          <p:spPr>
            <a:xfrm>
              <a:off x="2700032" y="5918853"/>
              <a:ext cx="646331" cy="369332"/>
            </a:xfrm>
            <a:prstGeom prst="rect">
              <a:avLst/>
            </a:prstGeom>
          </p:spPr>
          <p:txBody>
            <a:bodyPr wrap="square">
              <a:spAutoFit/>
            </a:bodyPr>
            <a:lstStyle/>
            <a:p>
              <a:r>
                <a:rPr kumimoji="1" lang="zh-TW" altLang="en-US" dirty="0">
                  <a:solidFill>
                    <a:schemeClr val="accent2"/>
                  </a:solidFill>
                  <a:latin typeface="Microsoft YaHei" panose="020B0503020204020204" pitchFamily="34" charset="-122"/>
                  <a:ea typeface="Microsoft YaHei" panose="020B0503020204020204" pitchFamily="34" charset="-122"/>
                </a:rPr>
                <a:t>下雨</a:t>
              </a:r>
              <a:endParaRPr lang="zh-TW" altLang="en-US" dirty="0">
                <a:solidFill>
                  <a:schemeClr val="accent2"/>
                </a:solidFill>
                <a:latin typeface="Microsoft YaHei" panose="020B0503020204020204" pitchFamily="34" charset="-122"/>
                <a:ea typeface="Microsoft YaHei" panose="020B0503020204020204" pitchFamily="34" charset="-122"/>
              </a:endParaRPr>
            </a:p>
          </p:txBody>
        </p:sp>
      </p:grpSp>
      <p:sp>
        <p:nvSpPr>
          <p:cNvPr id="3" name="矩形 2">
            <a:extLst>
              <a:ext uri="{FF2B5EF4-FFF2-40B4-BE49-F238E27FC236}">
                <a16:creationId xmlns:a16="http://schemas.microsoft.com/office/drawing/2014/main" id="{43135F1F-18F4-144D-9024-936F29BF0E95}"/>
              </a:ext>
            </a:extLst>
          </p:cNvPr>
          <p:cNvSpPr/>
          <p:nvPr/>
        </p:nvSpPr>
        <p:spPr>
          <a:xfrm>
            <a:off x="985588" y="1822055"/>
            <a:ext cx="10518585" cy="446276"/>
          </a:xfrm>
          <a:prstGeom prst="rect">
            <a:avLst/>
          </a:prstGeom>
        </p:spPr>
        <p:txBody>
          <a:bodyPr wrap="square">
            <a:spAutoFit/>
          </a:bodyPr>
          <a:lstStyle/>
          <a:p>
            <a:r>
              <a:rPr kumimoji="1" lang="zh-TW" altLang="en-US" sz="2300" dirty="0">
                <a:latin typeface="Microsoft YaHei" panose="020B0503020204020204" pitchFamily="34" charset="-122"/>
                <a:ea typeface="Microsoft YaHei" panose="020B0503020204020204" pitchFamily="34" charset="-122"/>
              </a:rPr>
              <a:t>詞向量</a:t>
            </a:r>
            <a:r>
              <a:rPr kumimoji="1" lang="en-US" altLang="zh-TW" sz="2300" dirty="0">
                <a:latin typeface="Microsoft YaHei" panose="020B0503020204020204" pitchFamily="34" charset="-122"/>
                <a:ea typeface="Microsoft YaHei" panose="020B0503020204020204" pitchFamily="34" charset="-122"/>
              </a:rPr>
              <a:t> (Word embedding)</a:t>
            </a:r>
            <a:r>
              <a:rPr kumimoji="1" lang="zh-TW" altLang="en-US" sz="2300" dirty="0">
                <a:latin typeface="Microsoft YaHei" panose="020B0503020204020204" pitchFamily="34" charset="-122"/>
                <a:ea typeface="Microsoft YaHei" panose="020B0503020204020204" pitchFamily="34" charset="-122"/>
              </a:rPr>
              <a:t> 的訓練方式：</a:t>
            </a:r>
            <a:r>
              <a:rPr kumimoji="1" lang="en-US" altLang="zh-TW" sz="2300" dirty="0">
                <a:solidFill>
                  <a:srgbClr val="FF0000"/>
                </a:solidFill>
                <a:latin typeface="Microsoft YaHei" panose="020B0503020204020204" pitchFamily="34" charset="-122"/>
                <a:ea typeface="Microsoft YaHei" panose="020B0503020204020204" pitchFamily="34" charset="-122"/>
              </a:rPr>
              <a:t>CBOW (Continuous Bag of Words)</a:t>
            </a:r>
            <a:r>
              <a:rPr kumimoji="1" lang="zh-TW" altLang="en-US" sz="2300" dirty="0">
                <a:solidFill>
                  <a:srgbClr val="FF0000"/>
                </a:solidFill>
                <a:latin typeface="Microsoft YaHei" panose="020B0503020204020204" pitchFamily="34" charset="-122"/>
                <a:ea typeface="Microsoft YaHei" panose="020B0503020204020204" pitchFamily="34" charset="-122"/>
              </a:rPr>
              <a:t> </a:t>
            </a:r>
            <a:endParaRPr kumimoji="1" lang="en-US" altLang="zh-TW" sz="2300" dirty="0">
              <a:solidFill>
                <a:srgbClr val="FF0000"/>
              </a:solidFill>
              <a:latin typeface="Microsoft YaHei" panose="020B0503020204020204" pitchFamily="34" charset="-122"/>
              <a:ea typeface="Microsoft YaHei" panose="020B0503020204020204" pitchFamily="34" charset="-122"/>
            </a:endParaRPr>
          </a:p>
        </p:txBody>
      </p:sp>
      <p:grpSp>
        <p:nvGrpSpPr>
          <p:cNvPr id="18" name="群組 17">
            <a:extLst>
              <a:ext uri="{FF2B5EF4-FFF2-40B4-BE49-F238E27FC236}">
                <a16:creationId xmlns:a16="http://schemas.microsoft.com/office/drawing/2014/main" id="{4EC02286-E2E2-B840-B161-FE357C2E6368}"/>
              </a:ext>
            </a:extLst>
          </p:cNvPr>
          <p:cNvGrpSpPr/>
          <p:nvPr/>
        </p:nvGrpSpPr>
        <p:grpSpPr>
          <a:xfrm>
            <a:off x="6096000" y="2487680"/>
            <a:ext cx="3506989" cy="4242318"/>
            <a:chOff x="6096000" y="2487680"/>
            <a:chExt cx="3506989" cy="4242318"/>
          </a:xfrm>
        </p:grpSpPr>
        <p:pic>
          <p:nvPicPr>
            <p:cNvPr id="20" name="圖片 19">
              <a:extLst>
                <a:ext uri="{FF2B5EF4-FFF2-40B4-BE49-F238E27FC236}">
                  <a16:creationId xmlns:a16="http://schemas.microsoft.com/office/drawing/2014/main" id="{8DDE6FF9-3B20-5246-A24C-3D791DFAA5E0}"/>
                </a:ext>
              </a:extLst>
            </p:cNvPr>
            <p:cNvPicPr>
              <a:picLocks noChangeAspect="1"/>
            </p:cNvPicPr>
            <p:nvPr/>
          </p:nvPicPr>
          <p:blipFill rotWithShape="1">
            <a:blip r:embed="rId3"/>
            <a:srcRect r="49067"/>
            <a:stretch/>
          </p:blipFill>
          <p:spPr>
            <a:xfrm>
              <a:off x="6096000" y="2487680"/>
              <a:ext cx="3506989" cy="3588598"/>
            </a:xfrm>
            <a:prstGeom prst="rect">
              <a:avLst/>
            </a:prstGeom>
          </p:spPr>
        </p:pic>
        <p:sp>
          <p:nvSpPr>
            <p:cNvPr id="21" name="矩形 20">
              <a:extLst>
                <a:ext uri="{FF2B5EF4-FFF2-40B4-BE49-F238E27FC236}">
                  <a16:creationId xmlns:a16="http://schemas.microsoft.com/office/drawing/2014/main" id="{A5718AC9-7A5F-9543-AA64-79CF9C43486C}"/>
                </a:ext>
              </a:extLst>
            </p:cNvPr>
            <p:cNvSpPr/>
            <p:nvPr/>
          </p:nvSpPr>
          <p:spPr>
            <a:xfrm>
              <a:off x="6096000" y="6437610"/>
              <a:ext cx="3086214" cy="292388"/>
            </a:xfrm>
            <a:prstGeom prst="rect">
              <a:avLst/>
            </a:prstGeom>
          </p:spPr>
          <p:txBody>
            <a:bodyPr wrap="square">
              <a:spAutoFit/>
            </a:bodyPr>
            <a:lstStyle/>
            <a:p>
              <a:r>
                <a:rPr lang="en-US" altLang="zh-TW" sz="1300" dirty="0">
                  <a:latin typeface="新細明體" panose="02020500000000000000" pitchFamily="18" charset="-120"/>
                </a:rPr>
                <a:t>Resource: </a:t>
              </a:r>
              <a:r>
                <a:rPr lang="en-US" altLang="zh-TW" sz="1300" dirty="0">
                  <a:latin typeface="新細明體" panose="02020500000000000000" pitchFamily="18" charset="-120"/>
                  <a:hlinkClick r:id="rId4"/>
                </a:rPr>
                <a:t>https://</a:t>
              </a:r>
              <a:r>
                <a:rPr lang="en-US" altLang="zh-TW" sz="1300" dirty="0" err="1">
                  <a:latin typeface="新細明體" panose="02020500000000000000" pitchFamily="18" charset="-120"/>
                  <a:hlinkClick r:id="rId4"/>
                </a:rPr>
                <a:t>arxiv.org</a:t>
              </a:r>
              <a:r>
                <a:rPr lang="en-US" altLang="zh-TW" sz="1300" dirty="0">
                  <a:latin typeface="新細明體" panose="02020500000000000000" pitchFamily="18" charset="-120"/>
                  <a:hlinkClick r:id="rId4"/>
                </a:rPr>
                <a:t>/pdf/1301.3781.pdf</a:t>
              </a:r>
              <a:endParaRPr lang="en-US" altLang="zh-TW" sz="1300" u="sng" dirty="0">
                <a:solidFill>
                  <a:srgbClr val="00B0F0"/>
                </a:solidFill>
                <a:latin typeface="新細明體" panose="02020500000000000000" pitchFamily="18" charset="-120"/>
                <a:ea typeface="新細明體" panose="02020500000000000000" pitchFamily="18" charset="-120"/>
              </a:endParaRPr>
            </a:p>
          </p:txBody>
        </p:sp>
      </p:grpSp>
    </p:spTree>
    <p:extLst>
      <p:ext uri="{BB962C8B-B14F-4D97-AF65-F5344CB8AC3E}">
        <p14:creationId xmlns:p14="http://schemas.microsoft.com/office/powerpoint/2010/main" val="375066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 </a:t>
            </a:r>
            <a:br>
              <a:rPr kumimoji="1" lang="en-US" altLang="zh-TW" dirty="0"/>
            </a:br>
            <a:r>
              <a:rPr kumimoji="1" lang="en-US" altLang="zh-TW" dirty="0"/>
              <a:t>(Natural Language</a:t>
            </a:r>
            <a:r>
              <a:rPr kumimoji="1" lang="zh-TW" altLang="en-US" dirty="0"/>
              <a:t> </a:t>
            </a:r>
            <a:r>
              <a:rPr kumimoji="1" lang="en-US" altLang="zh-TW" dirty="0"/>
              <a:t>Processing)</a:t>
            </a:r>
            <a:endParaRPr kumimoji="1" lang="zh-TW" altLang="en-US" dirty="0"/>
          </a:p>
        </p:txBody>
      </p:sp>
      <p:sp>
        <p:nvSpPr>
          <p:cNvPr id="3" name="矩形 2">
            <a:extLst>
              <a:ext uri="{FF2B5EF4-FFF2-40B4-BE49-F238E27FC236}">
                <a16:creationId xmlns:a16="http://schemas.microsoft.com/office/drawing/2014/main" id="{43135F1F-18F4-144D-9024-936F29BF0E95}"/>
              </a:ext>
            </a:extLst>
          </p:cNvPr>
          <p:cNvSpPr/>
          <p:nvPr/>
        </p:nvSpPr>
        <p:spPr>
          <a:xfrm>
            <a:off x="985590" y="1728397"/>
            <a:ext cx="7216302" cy="446276"/>
          </a:xfrm>
          <a:prstGeom prst="rect">
            <a:avLst/>
          </a:prstGeom>
        </p:spPr>
        <p:txBody>
          <a:bodyPr wrap="square">
            <a:spAutoFit/>
          </a:bodyPr>
          <a:lstStyle/>
          <a:p>
            <a:r>
              <a:rPr kumimoji="1" lang="zh-TW" altLang="en-US" sz="2300" dirty="0">
                <a:latin typeface="Microsoft YaHei" panose="020B0503020204020204" pitchFamily="34" charset="-122"/>
                <a:ea typeface="Microsoft YaHei" panose="020B0503020204020204" pitchFamily="34" charset="-122"/>
              </a:rPr>
              <a:t>詞向量</a:t>
            </a:r>
            <a:r>
              <a:rPr kumimoji="1" lang="en-US" altLang="zh-TW" sz="2300" dirty="0">
                <a:latin typeface="Microsoft YaHei" panose="020B0503020204020204" pitchFamily="34" charset="-122"/>
                <a:ea typeface="Microsoft YaHei" panose="020B0503020204020204" pitchFamily="34" charset="-122"/>
              </a:rPr>
              <a:t> (Word embedding)</a:t>
            </a:r>
            <a:r>
              <a:rPr kumimoji="1" lang="zh-TW" altLang="en-US" sz="2300" dirty="0">
                <a:latin typeface="Microsoft YaHei" panose="020B0503020204020204" pitchFamily="34" charset="-122"/>
                <a:ea typeface="Microsoft YaHei" panose="020B0503020204020204" pitchFamily="34" charset="-122"/>
              </a:rPr>
              <a:t> 的訓練方式：</a:t>
            </a:r>
            <a:r>
              <a:rPr kumimoji="1" lang="en-US" altLang="zh-TW" sz="2300" dirty="0">
                <a:solidFill>
                  <a:srgbClr val="FF0000"/>
                </a:solidFill>
                <a:latin typeface="Microsoft YaHei" panose="020B0503020204020204" pitchFamily="34" charset="-122"/>
                <a:ea typeface="Microsoft YaHei" panose="020B0503020204020204" pitchFamily="34" charset="-122"/>
              </a:rPr>
              <a:t>Skip-Gram</a:t>
            </a:r>
          </a:p>
        </p:txBody>
      </p:sp>
      <p:sp>
        <p:nvSpPr>
          <p:cNvPr id="18" name="文字方塊 17">
            <a:extLst>
              <a:ext uri="{FF2B5EF4-FFF2-40B4-BE49-F238E27FC236}">
                <a16:creationId xmlns:a16="http://schemas.microsoft.com/office/drawing/2014/main" id="{84C17A1E-DA2C-964C-A51A-F650208F1059}"/>
              </a:ext>
            </a:extLst>
          </p:cNvPr>
          <p:cNvSpPr txBox="1"/>
          <p:nvPr/>
        </p:nvSpPr>
        <p:spPr>
          <a:xfrm>
            <a:off x="985590" y="2505670"/>
            <a:ext cx="4118974" cy="923330"/>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用神經網路來學習全局上下文的特徵：</a:t>
            </a:r>
            <a:endParaRPr kumimoji="1" lang="en-US" altLang="zh-CN" dirty="0">
              <a:latin typeface="Microsoft YaHei" panose="020B0503020204020204" pitchFamily="34" charset="-122"/>
              <a:ea typeface="Microsoft YaHei" panose="020B0503020204020204" pitchFamily="34" charset="-122"/>
            </a:endParaRPr>
          </a:p>
          <a:p>
            <a:endParaRPr kumimoji="1" lang="en-US" altLang="zh-TW"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TW" altLang="en-US" dirty="0">
                <a:solidFill>
                  <a:schemeClr val="accent2"/>
                </a:solidFill>
                <a:latin typeface="Microsoft YaHei" panose="020B0503020204020204" pitchFamily="34" charset="-122"/>
                <a:ea typeface="Microsoft YaHei" panose="020B0503020204020204" pitchFamily="34" charset="-122"/>
              </a:rPr>
              <a:t>今天太陽</a:t>
            </a:r>
            <a:r>
              <a:rPr kumimoji="1" lang="zh-TW" altLang="en-US" dirty="0">
                <a:latin typeface="Microsoft YaHei" panose="020B0503020204020204" pitchFamily="34" charset="-122"/>
                <a:ea typeface="Microsoft YaHei" panose="020B0503020204020204" pitchFamily="34" charset="-122"/>
              </a:rPr>
              <a:t>很大，記得帶一支</a:t>
            </a:r>
            <a:r>
              <a:rPr kumimoji="1" lang="zh-TW" altLang="en-US" dirty="0">
                <a:solidFill>
                  <a:schemeClr val="accent2"/>
                </a:solidFill>
                <a:latin typeface="Microsoft YaHei" panose="020B0503020204020204" pitchFamily="34" charset="-122"/>
                <a:ea typeface="Microsoft YaHei" panose="020B0503020204020204" pitchFamily="34" charset="-122"/>
              </a:rPr>
              <a:t>陽傘</a:t>
            </a:r>
            <a:endParaRPr kumimoji="1" lang="en-US" altLang="zh-TW" dirty="0">
              <a:solidFill>
                <a:schemeClr val="accent2"/>
              </a:solidFill>
              <a:latin typeface="Microsoft YaHei" panose="020B0503020204020204" pitchFamily="34" charset="-122"/>
              <a:ea typeface="Microsoft YaHei" panose="020B0503020204020204" pitchFamily="34" charset="-122"/>
            </a:endParaRPr>
          </a:p>
        </p:txBody>
      </p:sp>
      <p:grpSp>
        <p:nvGrpSpPr>
          <p:cNvPr id="25" name="群組 24">
            <a:extLst>
              <a:ext uri="{FF2B5EF4-FFF2-40B4-BE49-F238E27FC236}">
                <a16:creationId xmlns:a16="http://schemas.microsoft.com/office/drawing/2014/main" id="{988EA876-9D77-8B43-B00A-0B786F9B3C09}"/>
              </a:ext>
            </a:extLst>
          </p:cNvPr>
          <p:cNvGrpSpPr/>
          <p:nvPr/>
        </p:nvGrpSpPr>
        <p:grpSpPr>
          <a:xfrm>
            <a:off x="1167477" y="3576691"/>
            <a:ext cx="3451743" cy="369332"/>
            <a:chOff x="7038301" y="3678395"/>
            <a:chExt cx="3451743" cy="369332"/>
          </a:xfrm>
        </p:grpSpPr>
        <p:sp>
          <p:nvSpPr>
            <p:cNvPr id="26" name="矩形 25">
              <a:extLst>
                <a:ext uri="{FF2B5EF4-FFF2-40B4-BE49-F238E27FC236}">
                  <a16:creationId xmlns:a16="http://schemas.microsoft.com/office/drawing/2014/main" id="{F552DAF8-DEEE-9C41-A387-C78D8531EB6A}"/>
                </a:ext>
              </a:extLst>
            </p:cNvPr>
            <p:cNvSpPr/>
            <p:nvPr/>
          </p:nvSpPr>
          <p:spPr>
            <a:xfrm>
              <a:off x="9901031" y="3691827"/>
              <a:ext cx="589013" cy="342467"/>
            </a:xfrm>
            <a:prstGeom prst="rect">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latin typeface="Microsoft YaHei" panose="020B0503020204020204" pitchFamily="34" charset="-122"/>
                <a:ea typeface="Microsoft YaHei" panose="020B0503020204020204" pitchFamily="34" charset="-122"/>
              </a:endParaRPr>
            </a:p>
          </p:txBody>
        </p:sp>
        <p:sp>
          <p:nvSpPr>
            <p:cNvPr id="27" name="矩形 26">
              <a:extLst>
                <a:ext uri="{FF2B5EF4-FFF2-40B4-BE49-F238E27FC236}">
                  <a16:creationId xmlns:a16="http://schemas.microsoft.com/office/drawing/2014/main" id="{2503C28B-2C0B-854F-93CF-CF0C6490A29D}"/>
                </a:ext>
              </a:extLst>
            </p:cNvPr>
            <p:cNvSpPr/>
            <p:nvPr/>
          </p:nvSpPr>
          <p:spPr>
            <a:xfrm>
              <a:off x="7038301" y="3705260"/>
              <a:ext cx="902684" cy="342467"/>
            </a:xfrm>
            <a:prstGeom prst="rect">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latin typeface="Microsoft YaHei" panose="020B0503020204020204" pitchFamily="34" charset="-122"/>
                <a:ea typeface="Microsoft YaHei" panose="020B0503020204020204" pitchFamily="34" charset="-122"/>
              </a:endParaRPr>
            </a:p>
          </p:txBody>
        </p:sp>
        <p:sp>
          <p:nvSpPr>
            <p:cNvPr id="28" name="文字方塊 27">
              <a:extLst>
                <a:ext uri="{FF2B5EF4-FFF2-40B4-BE49-F238E27FC236}">
                  <a16:creationId xmlns:a16="http://schemas.microsoft.com/office/drawing/2014/main" id="{D885E9B9-3724-A64B-BA09-A68B5AE82018}"/>
                </a:ext>
              </a:extLst>
            </p:cNvPr>
            <p:cNvSpPr txBox="1"/>
            <p:nvPr/>
          </p:nvSpPr>
          <p:spPr>
            <a:xfrm>
              <a:off x="7924198" y="3678395"/>
              <a:ext cx="2033411" cy="369332"/>
            </a:xfrm>
            <a:prstGeom prst="rect">
              <a:avLst/>
            </a:prstGeom>
            <a:noFill/>
          </p:spPr>
          <p:txBody>
            <a:bodyPr wrap="square" rtlCol="0">
              <a:spAutoFit/>
            </a:bodyPr>
            <a:lstStyle/>
            <a:p>
              <a:r>
                <a:rPr kumimoji="1" lang="zh-TW" altLang="en-US" dirty="0">
                  <a:latin typeface="Microsoft YaHei" panose="020B0503020204020204" pitchFamily="34" charset="-122"/>
                  <a:ea typeface="Microsoft YaHei" panose="020B0503020204020204" pitchFamily="34" charset="-122"/>
                </a:rPr>
                <a:t>很大，記得帶一支</a:t>
              </a:r>
            </a:p>
          </p:txBody>
        </p:sp>
      </p:grpSp>
      <p:grpSp>
        <p:nvGrpSpPr>
          <p:cNvPr id="2" name="群組 1">
            <a:extLst>
              <a:ext uri="{FF2B5EF4-FFF2-40B4-BE49-F238E27FC236}">
                <a16:creationId xmlns:a16="http://schemas.microsoft.com/office/drawing/2014/main" id="{A3BA7630-9A2B-2D48-B0AE-729817D4C4A7}"/>
              </a:ext>
            </a:extLst>
          </p:cNvPr>
          <p:cNvGrpSpPr/>
          <p:nvPr/>
        </p:nvGrpSpPr>
        <p:grpSpPr>
          <a:xfrm>
            <a:off x="1618819" y="4111437"/>
            <a:ext cx="2491934" cy="2089323"/>
            <a:chOff x="1618819" y="4111437"/>
            <a:chExt cx="2491934" cy="2089323"/>
          </a:xfrm>
        </p:grpSpPr>
        <p:grpSp>
          <p:nvGrpSpPr>
            <p:cNvPr id="19" name="群組 18">
              <a:extLst>
                <a:ext uri="{FF2B5EF4-FFF2-40B4-BE49-F238E27FC236}">
                  <a16:creationId xmlns:a16="http://schemas.microsoft.com/office/drawing/2014/main" id="{7969B2FA-BEB0-724D-AA97-88AC48A50312}"/>
                </a:ext>
              </a:extLst>
            </p:cNvPr>
            <p:cNvGrpSpPr/>
            <p:nvPr/>
          </p:nvGrpSpPr>
          <p:grpSpPr>
            <a:xfrm>
              <a:off x="1618819" y="4111437"/>
              <a:ext cx="2491934" cy="1581838"/>
              <a:chOff x="7489643" y="4213141"/>
              <a:chExt cx="2491934" cy="1581838"/>
            </a:xfrm>
          </p:grpSpPr>
          <p:sp>
            <p:nvSpPr>
              <p:cNvPr id="22" name="矩形 21">
                <a:extLst>
                  <a:ext uri="{FF2B5EF4-FFF2-40B4-BE49-F238E27FC236}">
                    <a16:creationId xmlns:a16="http://schemas.microsoft.com/office/drawing/2014/main" id="{1482AB6C-FF2B-CB4F-AF4B-64B5127E7290}"/>
                  </a:ext>
                </a:extLst>
              </p:cNvPr>
              <p:cNvSpPr/>
              <p:nvPr/>
            </p:nvSpPr>
            <p:spPr>
              <a:xfrm>
                <a:off x="7489643" y="4601862"/>
                <a:ext cx="2491934" cy="821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panose="020B0503020204020204" pitchFamily="34" charset="-122"/>
                    <a:ea typeface="Microsoft YaHei" panose="020B0503020204020204" pitchFamily="34" charset="-122"/>
                  </a:rPr>
                  <a:t>Language Model</a:t>
                </a:r>
                <a:endParaRPr kumimoji="1" lang="zh-TW" altLang="en-US" dirty="0">
                  <a:latin typeface="Microsoft YaHei" panose="020B0503020204020204" pitchFamily="34" charset="-122"/>
                  <a:ea typeface="Microsoft YaHei" panose="020B0503020204020204" pitchFamily="34" charset="-122"/>
                </a:endParaRPr>
              </a:p>
            </p:txBody>
          </p:sp>
          <p:sp>
            <p:nvSpPr>
              <p:cNvPr id="23" name="向下箭號 22">
                <a:extLst>
                  <a:ext uri="{FF2B5EF4-FFF2-40B4-BE49-F238E27FC236}">
                    <a16:creationId xmlns:a16="http://schemas.microsoft.com/office/drawing/2014/main" id="{51DE6A2A-70EA-2846-AA8F-833503C6F03B}"/>
                  </a:ext>
                </a:extLst>
              </p:cNvPr>
              <p:cNvSpPr/>
              <p:nvPr/>
            </p:nvSpPr>
            <p:spPr>
              <a:xfrm>
                <a:off x="8600572" y="4213141"/>
                <a:ext cx="270076" cy="335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Microsoft YaHei" panose="020B0503020204020204" pitchFamily="34" charset="-122"/>
                  <a:ea typeface="Microsoft YaHei" panose="020B0503020204020204" pitchFamily="34" charset="-122"/>
                </a:endParaRPr>
              </a:p>
            </p:txBody>
          </p:sp>
          <p:sp>
            <p:nvSpPr>
              <p:cNvPr id="24" name="向下箭號 23">
                <a:extLst>
                  <a:ext uri="{FF2B5EF4-FFF2-40B4-BE49-F238E27FC236}">
                    <a16:creationId xmlns:a16="http://schemas.microsoft.com/office/drawing/2014/main" id="{04591748-B2DC-784D-807D-0F5D233A67D6}"/>
                  </a:ext>
                </a:extLst>
              </p:cNvPr>
              <p:cNvSpPr/>
              <p:nvPr/>
            </p:nvSpPr>
            <p:spPr>
              <a:xfrm>
                <a:off x="8600572" y="5459313"/>
                <a:ext cx="270076" cy="335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Microsoft YaHei" panose="020B0503020204020204" pitchFamily="34" charset="-122"/>
                  <a:ea typeface="Microsoft YaHei" panose="020B0503020204020204" pitchFamily="34" charset="-122"/>
                </a:endParaRPr>
              </a:p>
            </p:txBody>
          </p:sp>
        </p:grpSp>
        <p:sp>
          <p:nvSpPr>
            <p:cNvPr id="29" name="矩形 28">
              <a:extLst>
                <a:ext uri="{FF2B5EF4-FFF2-40B4-BE49-F238E27FC236}">
                  <a16:creationId xmlns:a16="http://schemas.microsoft.com/office/drawing/2014/main" id="{FF87149B-E002-9D44-A5D1-E25FC095E4FC}"/>
                </a:ext>
              </a:extLst>
            </p:cNvPr>
            <p:cNvSpPr/>
            <p:nvPr/>
          </p:nvSpPr>
          <p:spPr>
            <a:xfrm>
              <a:off x="1702062" y="5831428"/>
              <a:ext cx="2055371" cy="369332"/>
            </a:xfrm>
            <a:prstGeom prst="rect">
              <a:avLst/>
            </a:prstGeom>
          </p:spPr>
          <p:txBody>
            <a:bodyPr wrap="none">
              <a:spAutoFit/>
            </a:bodyPr>
            <a:lstStyle/>
            <a:p>
              <a:r>
                <a:rPr kumimoji="1" lang="en-US" altLang="zh-TW" dirty="0">
                  <a:solidFill>
                    <a:schemeClr val="accent2"/>
                  </a:solidFill>
                  <a:latin typeface="Microsoft YaHei" panose="020B0503020204020204" pitchFamily="34" charset="-122"/>
                  <a:ea typeface="Microsoft YaHei" panose="020B0503020204020204" pitchFamily="34" charset="-122"/>
                </a:rPr>
                <a:t>{ </a:t>
              </a:r>
              <a:r>
                <a:rPr kumimoji="1" lang="zh-TW" altLang="en-US" dirty="0">
                  <a:solidFill>
                    <a:schemeClr val="accent2"/>
                  </a:solidFill>
                  <a:latin typeface="Microsoft YaHei" panose="020B0503020204020204" pitchFamily="34" charset="-122"/>
                  <a:ea typeface="Microsoft YaHei" panose="020B0503020204020204" pitchFamily="34" charset="-122"/>
                </a:rPr>
                <a:t>今天太陽 </a:t>
              </a:r>
              <a:r>
                <a:rPr kumimoji="1" lang="en-US" altLang="zh-TW" dirty="0">
                  <a:solidFill>
                    <a:schemeClr val="accent2"/>
                  </a:solidFill>
                  <a:latin typeface="Microsoft YaHei" panose="020B0503020204020204" pitchFamily="34" charset="-122"/>
                  <a:ea typeface="Microsoft YaHei" panose="020B0503020204020204" pitchFamily="34" charset="-122"/>
                </a:rPr>
                <a:t>,</a:t>
              </a:r>
              <a:r>
                <a:rPr kumimoji="1" lang="zh-TW" altLang="en-US" dirty="0">
                  <a:solidFill>
                    <a:schemeClr val="accent2"/>
                  </a:solidFill>
                  <a:latin typeface="Microsoft YaHei" panose="020B0503020204020204" pitchFamily="34" charset="-122"/>
                  <a:ea typeface="Microsoft YaHei" panose="020B0503020204020204" pitchFamily="34" charset="-122"/>
                </a:rPr>
                <a:t> 陽傘</a:t>
              </a:r>
              <a:r>
                <a:rPr kumimoji="1" lang="en-US" altLang="zh-TW" dirty="0">
                  <a:solidFill>
                    <a:schemeClr val="accent2"/>
                  </a:solidFill>
                  <a:latin typeface="Microsoft YaHei" panose="020B0503020204020204" pitchFamily="34" charset="-122"/>
                  <a:ea typeface="Microsoft YaHei" panose="020B0503020204020204" pitchFamily="34" charset="-122"/>
                </a:rPr>
                <a:t> }</a:t>
              </a:r>
              <a:endParaRPr lang="zh-TW" altLang="en-US" dirty="0">
                <a:solidFill>
                  <a:schemeClr val="accent2"/>
                </a:solidFill>
                <a:latin typeface="Microsoft YaHei" panose="020B0503020204020204" pitchFamily="34" charset="-122"/>
                <a:ea typeface="Microsoft YaHei" panose="020B0503020204020204" pitchFamily="34" charset="-122"/>
              </a:endParaRPr>
            </a:p>
          </p:txBody>
        </p:sp>
      </p:grpSp>
      <p:grpSp>
        <p:nvGrpSpPr>
          <p:cNvPr id="6" name="群組 5">
            <a:extLst>
              <a:ext uri="{FF2B5EF4-FFF2-40B4-BE49-F238E27FC236}">
                <a16:creationId xmlns:a16="http://schemas.microsoft.com/office/drawing/2014/main" id="{37E42F37-E711-824C-92C3-0D9D30F3F68D}"/>
              </a:ext>
            </a:extLst>
          </p:cNvPr>
          <p:cNvGrpSpPr/>
          <p:nvPr/>
        </p:nvGrpSpPr>
        <p:grpSpPr>
          <a:xfrm>
            <a:off x="5990461" y="2271870"/>
            <a:ext cx="3809102" cy="4458128"/>
            <a:chOff x="5990461" y="2271870"/>
            <a:chExt cx="3809102" cy="4458128"/>
          </a:xfrm>
        </p:grpSpPr>
        <p:pic>
          <p:nvPicPr>
            <p:cNvPr id="30" name="圖片 29">
              <a:extLst>
                <a:ext uri="{FF2B5EF4-FFF2-40B4-BE49-F238E27FC236}">
                  <a16:creationId xmlns:a16="http://schemas.microsoft.com/office/drawing/2014/main" id="{A91C9A0B-BFAD-1E42-B86A-0DBBEFC8065A}"/>
                </a:ext>
              </a:extLst>
            </p:cNvPr>
            <p:cNvPicPr>
              <a:picLocks noChangeAspect="1"/>
            </p:cNvPicPr>
            <p:nvPr/>
          </p:nvPicPr>
          <p:blipFill rotWithShape="1">
            <a:blip r:embed="rId3"/>
            <a:srcRect l="50553"/>
            <a:stretch/>
          </p:blipFill>
          <p:spPr>
            <a:xfrm>
              <a:off x="5990461" y="2271870"/>
              <a:ext cx="3809102" cy="4014800"/>
            </a:xfrm>
            <a:prstGeom prst="rect">
              <a:avLst/>
            </a:prstGeom>
          </p:spPr>
        </p:pic>
        <p:sp>
          <p:nvSpPr>
            <p:cNvPr id="31" name="矩形 30">
              <a:extLst>
                <a:ext uri="{FF2B5EF4-FFF2-40B4-BE49-F238E27FC236}">
                  <a16:creationId xmlns:a16="http://schemas.microsoft.com/office/drawing/2014/main" id="{D916D856-A284-0A40-968B-78EE5BF82BE1}"/>
                </a:ext>
              </a:extLst>
            </p:cNvPr>
            <p:cNvSpPr/>
            <p:nvPr/>
          </p:nvSpPr>
          <p:spPr>
            <a:xfrm>
              <a:off x="6096000" y="6437610"/>
              <a:ext cx="3086214" cy="292388"/>
            </a:xfrm>
            <a:prstGeom prst="rect">
              <a:avLst/>
            </a:prstGeom>
          </p:spPr>
          <p:txBody>
            <a:bodyPr wrap="square">
              <a:spAutoFit/>
            </a:bodyPr>
            <a:lstStyle/>
            <a:p>
              <a:r>
                <a:rPr lang="en-US" altLang="zh-TW" sz="1300" dirty="0">
                  <a:latin typeface="新細明體" panose="02020500000000000000" pitchFamily="18" charset="-120"/>
                </a:rPr>
                <a:t>Resource: </a:t>
              </a:r>
              <a:r>
                <a:rPr lang="en-US" altLang="zh-TW" sz="1300" dirty="0">
                  <a:latin typeface="新細明體" panose="02020500000000000000" pitchFamily="18" charset="-120"/>
                  <a:hlinkClick r:id="rId4"/>
                </a:rPr>
                <a:t>https://</a:t>
              </a:r>
              <a:r>
                <a:rPr lang="en-US" altLang="zh-TW" sz="1300" dirty="0" err="1">
                  <a:latin typeface="新細明體" panose="02020500000000000000" pitchFamily="18" charset="-120"/>
                  <a:hlinkClick r:id="rId4"/>
                </a:rPr>
                <a:t>arxiv.org</a:t>
              </a:r>
              <a:r>
                <a:rPr lang="en-US" altLang="zh-TW" sz="1300" dirty="0">
                  <a:latin typeface="新細明體" panose="02020500000000000000" pitchFamily="18" charset="-120"/>
                  <a:hlinkClick r:id="rId4"/>
                </a:rPr>
                <a:t>/pdf/1301.3781.pdf</a:t>
              </a:r>
              <a:endParaRPr lang="en-US" altLang="zh-TW" sz="1300" u="sng" dirty="0">
                <a:solidFill>
                  <a:srgbClr val="00B0F0"/>
                </a:solidFill>
                <a:latin typeface="新細明體" panose="02020500000000000000" pitchFamily="18" charset="-120"/>
                <a:ea typeface="新細明體" panose="02020500000000000000" pitchFamily="18" charset="-120"/>
              </a:endParaRPr>
            </a:p>
          </p:txBody>
        </p:sp>
      </p:grpSp>
    </p:spTree>
    <p:extLst>
      <p:ext uri="{BB962C8B-B14F-4D97-AF65-F5344CB8AC3E}">
        <p14:creationId xmlns:p14="http://schemas.microsoft.com/office/powerpoint/2010/main" val="368266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標題 13">
            <a:extLst>
              <a:ext uri="{FF2B5EF4-FFF2-40B4-BE49-F238E27FC236}">
                <a16:creationId xmlns:a16="http://schemas.microsoft.com/office/drawing/2014/main" id="{AF07F736-3BAA-431C-9483-11CF4B4C3AEC}"/>
              </a:ext>
            </a:extLst>
          </p:cNvPr>
          <p:cNvSpPr>
            <a:spLocks noGrp="1"/>
          </p:cNvSpPr>
          <p:nvPr>
            <p:ph type="title"/>
          </p:nvPr>
        </p:nvSpPr>
        <p:spPr/>
        <p:txBody>
          <a:bodyPr/>
          <a:lstStyle/>
          <a:p>
            <a:r>
              <a:rPr lang="zh-TW" altLang="en-US" dirty="0"/>
              <a:t>自然語言處理</a:t>
            </a:r>
          </a:p>
        </p:txBody>
      </p:sp>
      <p:sp>
        <p:nvSpPr>
          <p:cNvPr id="15" name="文字版面配置區 14">
            <a:extLst>
              <a:ext uri="{FF2B5EF4-FFF2-40B4-BE49-F238E27FC236}">
                <a16:creationId xmlns:a16="http://schemas.microsoft.com/office/drawing/2014/main" id="{0539ADDE-7FCB-46C8-800C-E1345A63FB4B}"/>
              </a:ext>
            </a:extLst>
          </p:cNvPr>
          <p:cNvSpPr>
            <a:spLocks noGrp="1"/>
          </p:cNvSpPr>
          <p:nvPr>
            <p:ph type="body" idx="1"/>
          </p:nvPr>
        </p:nvSpPr>
        <p:spPr/>
        <p:txBody>
          <a:bodyPr/>
          <a:lstStyle/>
          <a:p>
            <a:r>
              <a:rPr lang="zh-TW" altLang="en-US" dirty="0"/>
              <a:t>自然語言處理在深度學習的架構</a:t>
            </a:r>
          </a:p>
        </p:txBody>
      </p:sp>
    </p:spTree>
    <p:extLst>
      <p:ext uri="{BB962C8B-B14F-4D97-AF65-F5344CB8AC3E}">
        <p14:creationId xmlns:p14="http://schemas.microsoft.com/office/powerpoint/2010/main" val="2139082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sp>
        <p:nvSpPr>
          <p:cNvPr id="20" name="矩形 19">
            <a:extLst>
              <a:ext uri="{FF2B5EF4-FFF2-40B4-BE49-F238E27FC236}">
                <a16:creationId xmlns:a16="http://schemas.microsoft.com/office/drawing/2014/main" id="{21B9B8FC-D119-B84D-931D-941305365B59}"/>
              </a:ext>
            </a:extLst>
          </p:cNvPr>
          <p:cNvSpPr/>
          <p:nvPr/>
        </p:nvSpPr>
        <p:spPr>
          <a:xfrm>
            <a:off x="838200" y="1804038"/>
            <a:ext cx="9745404" cy="461665"/>
          </a:xfrm>
          <a:prstGeom prst="rect">
            <a:avLst/>
          </a:prstGeom>
        </p:spPr>
        <p:txBody>
          <a:bodyPr wrap="square">
            <a:spAutoFit/>
          </a:bodyPr>
          <a:lstStyle/>
          <a:p>
            <a:r>
              <a:rPr kumimoji="1" lang="en-US" altLang="zh-TW" sz="2400" dirty="0">
                <a:latin typeface="Microsoft YaHei" panose="020B0503020204020204" pitchFamily="34" charset="-122"/>
                <a:ea typeface="Microsoft YaHei" panose="020B0503020204020204" pitchFamily="34" charset="-122"/>
              </a:rPr>
              <a:t>DNN (Deep Neural Network)</a:t>
            </a:r>
            <a:r>
              <a:rPr kumimoji="1" lang="zh-TW" altLang="en-US" sz="2400" dirty="0">
                <a:latin typeface="Microsoft YaHei" panose="020B0503020204020204" pitchFamily="34" charset="-122"/>
                <a:ea typeface="Microsoft YaHei" panose="020B0503020204020204" pitchFamily="34" charset="-122"/>
              </a:rPr>
              <a:t>：前饋神經網路</a:t>
            </a:r>
            <a:endParaRPr kumimoji="1" lang="zh-TW" altLang="en-US" sz="2400" dirty="0">
              <a:solidFill>
                <a:srgbClr val="FF0000"/>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AAE33D2A-1A72-C644-AD9C-5E26A503D6A9}"/>
                  </a:ext>
                </a:extLst>
              </p:cNvPr>
              <p:cNvSpPr txBox="1"/>
              <p:nvPr/>
            </p:nvSpPr>
            <p:spPr>
              <a:xfrm>
                <a:off x="3459358" y="2400534"/>
                <a:ext cx="4289871" cy="360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TW" sz="2300" b="0" i="1" smtClean="0">
                          <a:latin typeface="Cambria Math" panose="02040503050406030204" pitchFamily="18" charset="0"/>
                        </a:rPr>
                        <m:t>𝑧</m:t>
                      </m:r>
                      <m:r>
                        <a:rPr kumimoji="1" lang="en-US" altLang="zh-TW" sz="2300" b="0" i="1" smtClean="0">
                          <a:latin typeface="Cambria Math" panose="02040503050406030204" pitchFamily="18" charset="0"/>
                        </a:rPr>
                        <m:t>=</m:t>
                      </m:r>
                      <m:r>
                        <a:rPr kumimoji="1" lang="en-US" altLang="zh-TW" sz="2300" b="0" i="1" smtClean="0">
                          <a:latin typeface="Cambria Math" panose="02040503050406030204" pitchFamily="18" charset="0"/>
                        </a:rPr>
                        <m:t>𝑓</m:t>
                      </m:r>
                      <m:d>
                        <m:dPr>
                          <m:ctrlPr>
                            <a:rPr kumimoji="1" lang="en-US" altLang="zh-TW" sz="2300" b="0" i="1" smtClean="0">
                              <a:latin typeface="Cambria Math" panose="02040503050406030204" pitchFamily="18" charset="0"/>
                            </a:rPr>
                          </m:ctrlPr>
                        </m:dPr>
                        <m:e>
                          <m:r>
                            <a:rPr kumimoji="1" lang="en-US" altLang="zh-TW" sz="2300" b="0" i="1" smtClean="0">
                              <a:latin typeface="Cambria Math" panose="02040503050406030204" pitchFamily="18" charset="0"/>
                            </a:rPr>
                            <m:t>𝑥</m:t>
                          </m:r>
                        </m:e>
                      </m:d>
                      <m:r>
                        <a:rPr kumimoji="1" lang="en-US" altLang="zh-TW" sz="2300" b="0" i="1" smtClean="0">
                          <a:latin typeface="Cambria Math" panose="02040503050406030204" pitchFamily="18" charset="0"/>
                        </a:rPr>
                        <m:t>=</m:t>
                      </m:r>
                      <m:func>
                        <m:funcPr>
                          <m:ctrlPr>
                            <a:rPr kumimoji="1" lang="en-US" altLang="zh-TW" sz="2300" b="0" i="1" smtClean="0">
                              <a:latin typeface="Cambria Math" panose="02040503050406030204" pitchFamily="18" charset="0"/>
                            </a:rPr>
                          </m:ctrlPr>
                        </m:funcPr>
                        <m:fName>
                          <m:r>
                            <a:rPr kumimoji="1" lang="en-US" altLang="zh-TW" sz="2300" b="0" i="1" smtClean="0">
                              <a:latin typeface="Cambria Math" panose="02040503050406030204" pitchFamily="18" charset="0"/>
                            </a:rPr>
                            <m:t>𝜎</m:t>
                          </m:r>
                        </m:fName>
                        <m:e>
                          <m:d>
                            <m:dPr>
                              <m:ctrlPr>
                                <a:rPr kumimoji="1" lang="en-US" altLang="zh-TW" sz="2300" b="0" i="1" smtClean="0">
                                  <a:latin typeface="Cambria Math" panose="02040503050406030204" pitchFamily="18" charset="0"/>
                                </a:rPr>
                              </m:ctrlPr>
                            </m:dPr>
                            <m:e>
                              <m:r>
                                <a:rPr kumimoji="1" lang="en-US" altLang="zh-TW" sz="2300" i="1">
                                  <a:latin typeface="Cambria Math" panose="02040503050406030204" pitchFamily="18" charset="0"/>
                                </a:rPr>
                                <m:t>𝑊</m:t>
                              </m:r>
                              <m:r>
                                <a:rPr kumimoji="1" lang="en-US" altLang="zh-TW" sz="2300" b="0" i="1" smtClean="0">
                                  <a:latin typeface="Cambria Math" panose="02040503050406030204" pitchFamily="18" charset="0"/>
                                </a:rPr>
                                <m:t>𝑥</m:t>
                              </m:r>
                              <m:r>
                                <a:rPr kumimoji="1" lang="en-US" altLang="zh-TW" sz="2300" b="0" i="1" smtClean="0">
                                  <a:latin typeface="Cambria Math" panose="02040503050406030204" pitchFamily="18" charset="0"/>
                                </a:rPr>
                                <m:t>+</m:t>
                              </m:r>
                              <m:r>
                                <a:rPr kumimoji="1" lang="en-US" altLang="zh-TW" sz="2300" i="1" smtClean="0">
                                  <a:latin typeface="Cambria Math" panose="02040503050406030204" pitchFamily="18" charset="0"/>
                                </a:rPr>
                                <m:t>𝑏</m:t>
                              </m:r>
                            </m:e>
                          </m:d>
                        </m:e>
                      </m:func>
                      <m:r>
                        <a:rPr kumimoji="1" lang="en-US" altLang="zh-TW" sz="2300" b="0" i="1" smtClean="0">
                          <a:latin typeface="Cambria Math" panose="02040503050406030204" pitchFamily="18" charset="0"/>
                        </a:rPr>
                        <m:t>,</m:t>
                      </m:r>
                      <m:r>
                        <a:rPr kumimoji="1" lang="en-US" altLang="zh-TW" sz="2300" b="0" i="1" smtClean="0">
                          <a:latin typeface="Cambria Math" panose="02040503050406030204" pitchFamily="18" charset="0"/>
                        </a:rPr>
                        <m:t>𝑥</m:t>
                      </m:r>
                      <m:r>
                        <a:rPr kumimoji="1" lang="en-US" altLang="zh-TW" sz="2300" b="0" i="1" smtClean="0">
                          <a:latin typeface="Cambria Math" panose="02040503050406030204" pitchFamily="18" charset="0"/>
                        </a:rPr>
                        <m:t>∈</m:t>
                      </m:r>
                      <m:sSup>
                        <m:sSupPr>
                          <m:ctrlPr>
                            <a:rPr kumimoji="1" lang="en-US" altLang="zh-TW" sz="2300" b="0" i="1" smtClean="0">
                              <a:latin typeface="Cambria Math" panose="02040503050406030204" pitchFamily="18" charset="0"/>
                            </a:rPr>
                          </m:ctrlPr>
                        </m:sSupPr>
                        <m:e>
                          <m:r>
                            <a:rPr kumimoji="1" lang="en-US" altLang="zh-TW" sz="2300" b="0" i="1" smtClean="0">
                              <a:latin typeface="Cambria Math" panose="02040503050406030204" pitchFamily="18" charset="0"/>
                            </a:rPr>
                            <m:t>𝑅</m:t>
                          </m:r>
                        </m:e>
                        <m:sup>
                          <m:r>
                            <a:rPr kumimoji="1" lang="en-US" altLang="zh-TW" sz="2300" b="0" i="1" smtClean="0">
                              <a:solidFill>
                                <a:srgbClr val="FF0000"/>
                              </a:solidFill>
                              <a:latin typeface="Cambria Math" panose="02040503050406030204" pitchFamily="18" charset="0"/>
                            </a:rPr>
                            <m:t>𝑑</m:t>
                          </m:r>
                        </m:sup>
                      </m:sSup>
                    </m:oMath>
                  </m:oMathPara>
                </a14:m>
                <a:endParaRPr kumimoji="1" lang="zh-TW" altLang="en-US" sz="2300" dirty="0"/>
              </a:p>
            </p:txBody>
          </p:sp>
        </mc:Choice>
        <mc:Fallback xmlns="">
          <p:sp>
            <p:nvSpPr>
              <p:cNvPr id="10" name="文字方塊 9">
                <a:extLst>
                  <a:ext uri="{FF2B5EF4-FFF2-40B4-BE49-F238E27FC236}">
                    <a16:creationId xmlns:a16="http://schemas.microsoft.com/office/drawing/2014/main" id="{AAE33D2A-1A72-C644-AD9C-5E26A503D6A9}"/>
                  </a:ext>
                </a:extLst>
              </p:cNvPr>
              <p:cNvSpPr txBox="1">
                <a:spLocks noRot="1" noChangeAspect="1" noMove="1" noResize="1" noEditPoints="1" noAdjustHandles="1" noChangeArrowheads="1" noChangeShapeType="1" noTextEdit="1"/>
              </p:cNvSpPr>
              <p:nvPr/>
            </p:nvSpPr>
            <p:spPr>
              <a:xfrm>
                <a:off x="3459358" y="2400534"/>
                <a:ext cx="4289871" cy="360291"/>
              </a:xfrm>
              <a:prstGeom prst="rect">
                <a:avLst/>
              </a:prstGeom>
              <a:blipFill>
                <a:blip r:embed="rId3"/>
                <a:stretch>
                  <a:fillRect b="-31034"/>
                </a:stretch>
              </a:blipFill>
            </p:spPr>
            <p:txBody>
              <a:bodyPr/>
              <a:lstStyle/>
              <a:p>
                <a:r>
                  <a:rPr lang="zh-TW" altLang="en-US">
                    <a:noFill/>
                  </a:rPr>
                  <a:t> </a:t>
                </a:r>
              </a:p>
            </p:txBody>
          </p:sp>
        </mc:Fallback>
      </mc:AlternateContent>
      <p:pic>
        <p:nvPicPr>
          <p:cNvPr id="12" name="圖片 11" descr="一張含有 時鐘, 物件 的圖片&#10;&#10;自動產生的描述">
            <a:extLst>
              <a:ext uri="{FF2B5EF4-FFF2-40B4-BE49-F238E27FC236}">
                <a16:creationId xmlns:a16="http://schemas.microsoft.com/office/drawing/2014/main" id="{80D7C316-EA69-744E-97FC-16A225C0BCCB}"/>
              </a:ext>
            </a:extLst>
          </p:cNvPr>
          <p:cNvPicPr>
            <a:picLocks noChangeAspect="1"/>
          </p:cNvPicPr>
          <p:nvPr/>
        </p:nvPicPr>
        <p:blipFill>
          <a:blip r:embed="rId4"/>
          <a:stretch>
            <a:fillRect/>
          </a:stretch>
        </p:blipFill>
        <p:spPr>
          <a:xfrm>
            <a:off x="2029618" y="2803729"/>
            <a:ext cx="7149352" cy="3496235"/>
          </a:xfrm>
          <a:prstGeom prst="rect">
            <a:avLst/>
          </a:prstGeom>
        </p:spPr>
      </p:pic>
    </p:spTree>
    <p:extLst>
      <p:ext uri="{BB962C8B-B14F-4D97-AF65-F5344CB8AC3E}">
        <p14:creationId xmlns:p14="http://schemas.microsoft.com/office/powerpoint/2010/main" val="2513265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sp>
        <p:nvSpPr>
          <p:cNvPr id="20" name="矩形 19">
            <a:extLst>
              <a:ext uri="{FF2B5EF4-FFF2-40B4-BE49-F238E27FC236}">
                <a16:creationId xmlns:a16="http://schemas.microsoft.com/office/drawing/2014/main" id="{21B9B8FC-D119-B84D-931D-941305365B59}"/>
              </a:ext>
            </a:extLst>
          </p:cNvPr>
          <p:cNvSpPr/>
          <p:nvPr/>
        </p:nvSpPr>
        <p:spPr>
          <a:xfrm>
            <a:off x="1003109" y="1940327"/>
            <a:ext cx="9745404" cy="461665"/>
          </a:xfrm>
          <a:prstGeom prst="rect">
            <a:avLst/>
          </a:prstGeom>
        </p:spPr>
        <p:txBody>
          <a:bodyPr wrap="square">
            <a:spAutoFit/>
          </a:bodyPr>
          <a:lstStyle/>
          <a:p>
            <a:r>
              <a:rPr kumimoji="1" lang="en-US" altLang="zh-TW" sz="2400" dirty="0">
                <a:latin typeface="Microsoft YaHei" panose="020B0503020204020204" pitchFamily="34" charset="-122"/>
                <a:ea typeface="Microsoft YaHei" panose="020B0503020204020204" pitchFamily="34" charset="-122"/>
              </a:rPr>
              <a:t>RNN (Recurrent Neural Network)</a:t>
            </a:r>
            <a:r>
              <a:rPr kumimoji="1" lang="zh-TW" altLang="en-US" sz="2400" dirty="0">
                <a:latin typeface="Microsoft YaHei" panose="020B0503020204020204" pitchFamily="34" charset="-122"/>
                <a:ea typeface="Microsoft YaHei" panose="020B0503020204020204" pitchFamily="34" charset="-122"/>
              </a:rPr>
              <a:t>：具有</a:t>
            </a:r>
            <a:r>
              <a:rPr kumimoji="1" lang="zh-TW" altLang="en-US" sz="2400" dirty="0">
                <a:solidFill>
                  <a:srgbClr val="FF0000"/>
                </a:solidFill>
                <a:latin typeface="Microsoft YaHei" panose="020B0503020204020204" pitchFamily="34" charset="-122"/>
                <a:ea typeface="Microsoft YaHei" panose="020B0503020204020204" pitchFamily="34" charset="-122"/>
              </a:rPr>
              <a:t>記憶性</a:t>
            </a:r>
            <a:r>
              <a:rPr kumimoji="1" lang="zh-TW" altLang="en-US" sz="2400" dirty="0">
                <a:latin typeface="Microsoft YaHei" panose="020B0503020204020204" pitchFamily="34" charset="-122"/>
                <a:ea typeface="Microsoft YaHei" panose="020B0503020204020204" pitchFamily="34" charset="-122"/>
              </a:rPr>
              <a:t>，專門處理</a:t>
            </a:r>
            <a:r>
              <a:rPr kumimoji="1" lang="zh-TW" altLang="en-US" sz="2400" dirty="0">
                <a:solidFill>
                  <a:srgbClr val="FF0000"/>
                </a:solidFill>
                <a:latin typeface="Microsoft YaHei" panose="020B0503020204020204" pitchFamily="34" charset="-122"/>
                <a:ea typeface="Microsoft YaHei" panose="020B0503020204020204" pitchFamily="34" charset="-122"/>
              </a:rPr>
              <a:t>序列資料</a:t>
            </a:r>
          </a:p>
        </p:txBody>
      </p:sp>
      <p:pic>
        <p:nvPicPr>
          <p:cNvPr id="7" name="圖片 6" descr="一張含有 時鐘, 物件 的圖片&#10;&#10;自動產生的描述">
            <a:extLst>
              <a:ext uri="{FF2B5EF4-FFF2-40B4-BE49-F238E27FC236}">
                <a16:creationId xmlns:a16="http://schemas.microsoft.com/office/drawing/2014/main" id="{E8FF4936-AF75-F34F-A306-AB6F6A3E45F3}"/>
              </a:ext>
            </a:extLst>
          </p:cNvPr>
          <p:cNvPicPr>
            <a:picLocks noChangeAspect="1"/>
          </p:cNvPicPr>
          <p:nvPr/>
        </p:nvPicPr>
        <p:blipFill rotWithShape="1">
          <a:blip r:embed="rId3"/>
          <a:srcRect b="18454"/>
          <a:stretch/>
        </p:blipFill>
        <p:spPr>
          <a:xfrm>
            <a:off x="1003109" y="3123052"/>
            <a:ext cx="9745405" cy="2665914"/>
          </a:xfrm>
          <a:prstGeom prst="rect">
            <a:avLst/>
          </a:prstGeom>
        </p:spPr>
      </p:pic>
      <p:sp>
        <p:nvSpPr>
          <p:cNvPr id="8" name="文字方塊 7">
            <a:extLst>
              <a:ext uri="{FF2B5EF4-FFF2-40B4-BE49-F238E27FC236}">
                <a16:creationId xmlns:a16="http://schemas.microsoft.com/office/drawing/2014/main" id="{641039EC-E201-CD41-954E-2357A4DB3ACB}"/>
              </a:ext>
            </a:extLst>
          </p:cNvPr>
          <p:cNvSpPr txBox="1"/>
          <p:nvPr/>
        </p:nvSpPr>
        <p:spPr>
          <a:xfrm>
            <a:off x="3439790" y="3809492"/>
            <a:ext cx="1024931" cy="446276"/>
          </a:xfrm>
          <a:prstGeom prst="rect">
            <a:avLst/>
          </a:prstGeom>
          <a:noFill/>
        </p:spPr>
        <p:txBody>
          <a:bodyPr wrap="square" rtlCol="0">
            <a:spAutoFit/>
          </a:bodyPr>
          <a:lstStyle/>
          <a:p>
            <a:r>
              <a:rPr kumimoji="1" lang="en-US" altLang="zh-TW" sz="2300" dirty="0"/>
              <a:t>Unfold</a:t>
            </a:r>
            <a:endParaRPr kumimoji="1" lang="zh-TW" altLang="en-US" sz="2300" dirty="0"/>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AAE33D2A-1A72-C644-AD9C-5E26A503D6A9}"/>
                  </a:ext>
                </a:extLst>
              </p:cNvPr>
              <p:cNvSpPr txBox="1"/>
              <p:nvPr/>
            </p:nvSpPr>
            <p:spPr>
              <a:xfrm>
                <a:off x="2127459" y="2585550"/>
                <a:ext cx="7496703" cy="35394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kumimoji="1" lang="en-US" altLang="zh-TW" sz="2300" b="0" i="1" smtClean="0">
                              <a:latin typeface="Cambria Math" panose="02040503050406030204" pitchFamily="18" charset="0"/>
                            </a:rPr>
                          </m:ctrlPr>
                        </m:sSubPr>
                        <m:e>
                          <m:r>
                            <a:rPr kumimoji="1" lang="en-US" altLang="zh-TW" sz="2300" b="0" i="1" smtClean="0">
                              <a:latin typeface="Cambria Math" panose="02040503050406030204" pitchFamily="18" charset="0"/>
                            </a:rPr>
                            <m:t>h</m:t>
                          </m:r>
                        </m:e>
                        <m:sub>
                          <m:r>
                            <a:rPr kumimoji="1" lang="en-US" altLang="zh-TW" sz="2300" b="0" i="1" smtClean="0">
                              <a:latin typeface="Cambria Math" panose="02040503050406030204" pitchFamily="18" charset="0"/>
                            </a:rPr>
                            <m:t>𝑡</m:t>
                          </m:r>
                        </m:sub>
                      </m:sSub>
                      <m:r>
                        <a:rPr kumimoji="1" lang="en-US" altLang="zh-TW" sz="2300" b="0" i="1" smtClean="0">
                          <a:latin typeface="Cambria Math" panose="02040503050406030204" pitchFamily="18" charset="0"/>
                        </a:rPr>
                        <m:t>=</m:t>
                      </m:r>
                      <m:r>
                        <a:rPr kumimoji="1" lang="en-US" altLang="zh-TW" sz="2300" b="0" i="1" smtClean="0">
                          <a:latin typeface="Cambria Math" panose="02040503050406030204" pitchFamily="18" charset="0"/>
                        </a:rPr>
                        <m:t>𝑓</m:t>
                      </m:r>
                      <m:d>
                        <m:dPr>
                          <m:ctrlPr>
                            <a:rPr kumimoji="1" lang="en-US" altLang="zh-TW" sz="2300" b="0" i="1" smtClean="0">
                              <a:latin typeface="Cambria Math" panose="02040503050406030204" pitchFamily="18" charset="0"/>
                            </a:rPr>
                          </m:ctrlPr>
                        </m:dPr>
                        <m:e>
                          <m:sSub>
                            <m:sSubPr>
                              <m:ctrlPr>
                                <a:rPr kumimoji="1" lang="en-US" altLang="zh-TW" sz="2300" b="0" i="1" smtClean="0">
                                  <a:latin typeface="Cambria Math" panose="02040503050406030204" pitchFamily="18" charset="0"/>
                                </a:rPr>
                              </m:ctrlPr>
                            </m:sSubPr>
                            <m:e>
                              <m:r>
                                <a:rPr kumimoji="1" lang="en-US" altLang="zh-TW" sz="2300" b="0" i="1" smtClean="0">
                                  <a:latin typeface="Cambria Math" panose="02040503050406030204" pitchFamily="18" charset="0"/>
                                </a:rPr>
                                <m:t>𝑥</m:t>
                              </m:r>
                            </m:e>
                            <m:sub>
                              <m:r>
                                <a:rPr kumimoji="1" lang="en-US" altLang="zh-TW" sz="2300" b="0" i="1" smtClean="0">
                                  <a:solidFill>
                                    <a:srgbClr val="FF0000"/>
                                  </a:solidFill>
                                  <a:latin typeface="Cambria Math" panose="02040503050406030204" pitchFamily="18" charset="0"/>
                                </a:rPr>
                                <m:t>𝑡</m:t>
                              </m:r>
                            </m:sub>
                          </m:sSub>
                          <m:r>
                            <a:rPr kumimoji="1" lang="en-US" altLang="zh-TW" sz="2300" b="0" i="1" smtClean="0">
                              <a:latin typeface="Cambria Math" panose="02040503050406030204" pitchFamily="18" charset="0"/>
                            </a:rPr>
                            <m:t>,</m:t>
                          </m:r>
                          <m:sSub>
                            <m:sSubPr>
                              <m:ctrlPr>
                                <a:rPr kumimoji="1" lang="en-US" altLang="zh-TW" sz="2300" b="0" i="1" smtClean="0">
                                  <a:latin typeface="Cambria Math" panose="02040503050406030204" pitchFamily="18" charset="0"/>
                                </a:rPr>
                              </m:ctrlPr>
                            </m:sSubPr>
                            <m:e>
                              <m:r>
                                <a:rPr kumimoji="1" lang="en-US" altLang="zh-TW" sz="2300" b="0" i="1" smtClean="0">
                                  <a:latin typeface="Cambria Math" panose="02040503050406030204" pitchFamily="18" charset="0"/>
                                </a:rPr>
                                <m:t>h</m:t>
                              </m:r>
                            </m:e>
                            <m:sub>
                              <m:r>
                                <a:rPr kumimoji="1" lang="en-US" altLang="zh-TW" sz="2300" b="0" i="1" smtClean="0">
                                  <a:solidFill>
                                    <a:srgbClr val="FF0000"/>
                                  </a:solidFill>
                                  <a:latin typeface="Cambria Math" panose="02040503050406030204" pitchFamily="18" charset="0"/>
                                </a:rPr>
                                <m:t>𝑡</m:t>
                              </m:r>
                              <m:r>
                                <a:rPr kumimoji="1" lang="en-US" altLang="zh-TW" sz="2300" b="0" i="1" smtClean="0">
                                  <a:solidFill>
                                    <a:srgbClr val="FF0000"/>
                                  </a:solidFill>
                                  <a:latin typeface="Cambria Math" panose="02040503050406030204" pitchFamily="18" charset="0"/>
                                </a:rPr>
                                <m:t>−1</m:t>
                              </m:r>
                            </m:sub>
                          </m:sSub>
                        </m:e>
                      </m:d>
                      <m:r>
                        <a:rPr kumimoji="1" lang="en-US" altLang="zh-TW" sz="2300" b="0" i="1" smtClean="0">
                          <a:latin typeface="Cambria Math" panose="02040503050406030204" pitchFamily="18" charset="0"/>
                        </a:rPr>
                        <m:t>=</m:t>
                      </m:r>
                      <m:func>
                        <m:funcPr>
                          <m:ctrlPr>
                            <a:rPr kumimoji="1" lang="en-US" altLang="zh-TW" sz="2300" b="0" i="1" smtClean="0">
                              <a:latin typeface="Cambria Math" panose="02040503050406030204" pitchFamily="18" charset="0"/>
                            </a:rPr>
                          </m:ctrlPr>
                        </m:funcPr>
                        <m:fName>
                          <m:r>
                            <m:rPr>
                              <m:sty m:val="p"/>
                            </m:rPr>
                            <a:rPr kumimoji="1" lang="en-US" altLang="zh-TW" sz="2300" b="0" i="0" smtClean="0">
                              <a:latin typeface="Cambria Math" panose="02040503050406030204" pitchFamily="18" charset="0"/>
                            </a:rPr>
                            <m:t>tanh</m:t>
                          </m:r>
                        </m:fName>
                        <m:e>
                          <m:d>
                            <m:dPr>
                              <m:ctrlPr>
                                <a:rPr kumimoji="1" lang="en-US" altLang="zh-TW" sz="2300" b="0" i="1" smtClean="0">
                                  <a:latin typeface="Cambria Math" panose="02040503050406030204" pitchFamily="18" charset="0"/>
                                </a:rPr>
                              </m:ctrlPr>
                            </m:dPr>
                            <m:e>
                              <m:r>
                                <a:rPr kumimoji="1" lang="en-US" altLang="zh-TW" sz="2300" i="1">
                                  <a:latin typeface="Cambria Math" panose="02040503050406030204" pitchFamily="18" charset="0"/>
                                </a:rPr>
                                <m:t>𝑊</m:t>
                              </m:r>
                              <m:sSub>
                                <m:sSubPr>
                                  <m:ctrlPr>
                                    <a:rPr kumimoji="1" lang="en-US" altLang="zh-TW" sz="2300" i="1">
                                      <a:latin typeface="Cambria Math" panose="02040503050406030204" pitchFamily="18" charset="0"/>
                                    </a:rPr>
                                  </m:ctrlPr>
                                </m:sSubPr>
                                <m:e>
                                  <m:r>
                                    <a:rPr kumimoji="1" lang="en-US" altLang="zh-TW" sz="2300" i="1">
                                      <a:latin typeface="Cambria Math" panose="02040503050406030204" pitchFamily="18" charset="0"/>
                                    </a:rPr>
                                    <m:t>h</m:t>
                                  </m:r>
                                </m:e>
                                <m:sub>
                                  <m:r>
                                    <a:rPr kumimoji="1" lang="en-US" altLang="zh-TW" sz="2300" i="1">
                                      <a:solidFill>
                                        <a:srgbClr val="FF0000"/>
                                      </a:solidFill>
                                      <a:latin typeface="Cambria Math" panose="02040503050406030204" pitchFamily="18" charset="0"/>
                                    </a:rPr>
                                    <m:t>𝑡</m:t>
                                  </m:r>
                                  <m:r>
                                    <a:rPr kumimoji="1" lang="en-US" altLang="zh-TW" sz="2300" i="1">
                                      <a:solidFill>
                                        <a:srgbClr val="FF0000"/>
                                      </a:solidFill>
                                      <a:latin typeface="Cambria Math" panose="02040503050406030204" pitchFamily="18" charset="0"/>
                                    </a:rPr>
                                    <m:t>−1</m:t>
                                  </m:r>
                                </m:sub>
                              </m:sSub>
                              <m:r>
                                <a:rPr kumimoji="1" lang="en-US" altLang="zh-TW" sz="2300" i="1">
                                  <a:latin typeface="Cambria Math" panose="02040503050406030204" pitchFamily="18" charset="0"/>
                                </a:rPr>
                                <m:t>+</m:t>
                              </m:r>
                              <m:r>
                                <a:rPr kumimoji="1" lang="en-US" altLang="zh-TW" sz="2300" i="1">
                                  <a:latin typeface="Cambria Math" panose="02040503050406030204" pitchFamily="18" charset="0"/>
                                </a:rPr>
                                <m:t>𝑉</m:t>
                              </m:r>
                              <m:sSub>
                                <m:sSubPr>
                                  <m:ctrlPr>
                                    <a:rPr kumimoji="1" lang="en-US" altLang="zh-TW" sz="2300" i="1">
                                      <a:latin typeface="Cambria Math" panose="02040503050406030204" pitchFamily="18" charset="0"/>
                                    </a:rPr>
                                  </m:ctrlPr>
                                </m:sSubPr>
                                <m:e>
                                  <m:r>
                                    <a:rPr kumimoji="1" lang="en-US" altLang="zh-TW" sz="2300" i="1">
                                      <a:latin typeface="Cambria Math" panose="02040503050406030204" pitchFamily="18" charset="0"/>
                                    </a:rPr>
                                    <m:t>𝑥</m:t>
                                  </m:r>
                                </m:e>
                                <m:sub>
                                  <m:r>
                                    <a:rPr kumimoji="1" lang="en-US" altLang="zh-TW" sz="2300" i="1">
                                      <a:solidFill>
                                        <a:srgbClr val="FF0000"/>
                                      </a:solidFill>
                                      <a:latin typeface="Cambria Math" panose="02040503050406030204" pitchFamily="18" charset="0"/>
                                    </a:rPr>
                                    <m:t>𝑡</m:t>
                                  </m:r>
                                </m:sub>
                              </m:sSub>
                              <m:r>
                                <a:rPr kumimoji="1" lang="en-US" altLang="zh-TW" sz="2300" i="1">
                                  <a:latin typeface="Cambria Math" panose="02040503050406030204" pitchFamily="18" charset="0"/>
                                </a:rPr>
                                <m:t>+</m:t>
                              </m:r>
                              <m:r>
                                <a:rPr kumimoji="1" lang="en-US" altLang="zh-TW" sz="2300" i="1" smtClean="0">
                                  <a:latin typeface="Cambria Math" panose="02040503050406030204" pitchFamily="18" charset="0"/>
                                </a:rPr>
                                <m:t>𝑏</m:t>
                              </m:r>
                            </m:e>
                          </m:d>
                        </m:e>
                      </m:func>
                      <m:r>
                        <a:rPr kumimoji="1" lang="en-US" altLang="zh-TW" sz="2300" b="0" i="1" smtClean="0">
                          <a:latin typeface="Cambria Math" panose="02040503050406030204" pitchFamily="18" charset="0"/>
                        </a:rPr>
                        <m:t>,</m:t>
                      </m:r>
                      <m:sSub>
                        <m:sSubPr>
                          <m:ctrlPr>
                            <a:rPr kumimoji="1" lang="en-US" altLang="zh-TW" sz="2300" b="0" i="1" smtClean="0">
                              <a:latin typeface="Cambria Math" panose="02040503050406030204" pitchFamily="18" charset="0"/>
                            </a:rPr>
                          </m:ctrlPr>
                        </m:sSubPr>
                        <m:e>
                          <m:r>
                            <a:rPr kumimoji="1" lang="en-US" altLang="zh-TW" sz="2300" b="0" i="1" smtClean="0">
                              <a:latin typeface="Cambria Math" panose="02040503050406030204" pitchFamily="18" charset="0"/>
                            </a:rPr>
                            <m:t>𝑥</m:t>
                          </m:r>
                        </m:e>
                        <m:sub>
                          <m:r>
                            <a:rPr kumimoji="1" lang="en-US" altLang="zh-TW" sz="2300" b="0" i="1" smtClean="0">
                              <a:latin typeface="Cambria Math" panose="02040503050406030204" pitchFamily="18" charset="0"/>
                            </a:rPr>
                            <m:t>𝑡</m:t>
                          </m:r>
                        </m:sub>
                      </m:sSub>
                      <m:r>
                        <a:rPr kumimoji="1" lang="en-US" altLang="zh-TW" sz="2300" b="0" i="1" smtClean="0">
                          <a:latin typeface="Cambria Math" panose="02040503050406030204" pitchFamily="18" charset="0"/>
                        </a:rPr>
                        <m:t>∈</m:t>
                      </m:r>
                      <m:d>
                        <m:dPr>
                          <m:begChr m:val="["/>
                          <m:endChr m:val="]"/>
                          <m:ctrlPr>
                            <a:rPr kumimoji="1" lang="en-US" altLang="zh-TW" sz="2300" b="0" i="1" smtClean="0">
                              <a:latin typeface="Cambria Math" panose="02040503050406030204" pitchFamily="18" charset="0"/>
                            </a:rPr>
                          </m:ctrlPr>
                        </m:dPr>
                        <m:e>
                          <m:sSub>
                            <m:sSubPr>
                              <m:ctrlPr>
                                <a:rPr kumimoji="1" lang="en-US" altLang="zh-TW" sz="2300" b="0" i="1" smtClean="0">
                                  <a:latin typeface="Cambria Math" panose="02040503050406030204" pitchFamily="18" charset="0"/>
                                </a:rPr>
                              </m:ctrlPr>
                            </m:sSubPr>
                            <m:e>
                              <m:r>
                                <a:rPr kumimoji="1" lang="en-US" altLang="zh-TW" sz="2300" b="0" i="1" smtClean="0">
                                  <a:latin typeface="Cambria Math" panose="02040503050406030204" pitchFamily="18" charset="0"/>
                                </a:rPr>
                                <m:t>𝑥</m:t>
                              </m:r>
                            </m:e>
                            <m:sub>
                              <m:r>
                                <a:rPr kumimoji="1" lang="en-US" altLang="zh-TW" sz="2300" b="0" i="1" smtClean="0">
                                  <a:latin typeface="Cambria Math" panose="02040503050406030204" pitchFamily="18" charset="0"/>
                                </a:rPr>
                                <m:t>1</m:t>
                              </m:r>
                            </m:sub>
                          </m:sSub>
                          <m:r>
                            <a:rPr kumimoji="1" lang="en-US" altLang="zh-TW" sz="2300" b="0" i="1" smtClean="0">
                              <a:latin typeface="Cambria Math" panose="02040503050406030204" pitchFamily="18" charset="0"/>
                            </a:rPr>
                            <m:t>,⋯,</m:t>
                          </m:r>
                          <m:sSub>
                            <m:sSubPr>
                              <m:ctrlPr>
                                <a:rPr kumimoji="1" lang="en-US" altLang="zh-TW" sz="2300" b="0" i="1" smtClean="0">
                                  <a:latin typeface="Cambria Math" panose="02040503050406030204" pitchFamily="18" charset="0"/>
                                </a:rPr>
                              </m:ctrlPr>
                            </m:sSubPr>
                            <m:e>
                              <m:r>
                                <a:rPr kumimoji="1" lang="en-US" altLang="zh-TW" sz="2300" b="0" i="1" smtClean="0">
                                  <a:latin typeface="Cambria Math" panose="02040503050406030204" pitchFamily="18" charset="0"/>
                                </a:rPr>
                                <m:t>𝑥</m:t>
                              </m:r>
                            </m:e>
                            <m:sub>
                              <m:r>
                                <a:rPr kumimoji="1" lang="en-US" altLang="zh-TW" sz="2300" b="0" i="1" smtClean="0">
                                  <a:latin typeface="Cambria Math" panose="02040503050406030204" pitchFamily="18" charset="0"/>
                                </a:rPr>
                                <m:t>𝑇</m:t>
                              </m:r>
                            </m:sub>
                          </m:sSub>
                        </m:e>
                      </m:d>
                    </m:oMath>
                  </m:oMathPara>
                </a14:m>
                <a:endParaRPr kumimoji="1" lang="zh-TW" altLang="en-US" sz="2300" dirty="0"/>
              </a:p>
            </p:txBody>
          </p:sp>
        </mc:Choice>
        <mc:Fallback xmlns="">
          <p:sp>
            <p:nvSpPr>
              <p:cNvPr id="10" name="文字方塊 9">
                <a:extLst>
                  <a:ext uri="{FF2B5EF4-FFF2-40B4-BE49-F238E27FC236}">
                    <a16:creationId xmlns:a16="http://schemas.microsoft.com/office/drawing/2014/main" id="{AAE33D2A-1A72-C644-AD9C-5E26A503D6A9}"/>
                  </a:ext>
                </a:extLst>
              </p:cNvPr>
              <p:cNvSpPr txBox="1">
                <a:spLocks noRot="1" noChangeAspect="1" noMove="1" noResize="1" noEditPoints="1" noAdjustHandles="1" noChangeArrowheads="1" noChangeShapeType="1" noTextEdit="1"/>
              </p:cNvSpPr>
              <p:nvPr/>
            </p:nvSpPr>
            <p:spPr>
              <a:xfrm>
                <a:off x="2127459" y="2585550"/>
                <a:ext cx="7496703" cy="353943"/>
              </a:xfrm>
              <a:prstGeom prst="rect">
                <a:avLst/>
              </a:prstGeom>
              <a:blipFill>
                <a:blip r:embed="rId4"/>
                <a:stretch>
                  <a:fillRect l="-1525" b="-3703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54584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descr="一張含有 時鐘, 物件 的圖片&#10;&#10;自動產生的描述">
            <a:extLst>
              <a:ext uri="{FF2B5EF4-FFF2-40B4-BE49-F238E27FC236}">
                <a16:creationId xmlns:a16="http://schemas.microsoft.com/office/drawing/2014/main" id="{463A9B4A-1B5A-BD48-9AAF-A8427CADBD2E}"/>
              </a:ext>
            </a:extLst>
          </p:cNvPr>
          <p:cNvPicPr>
            <a:picLocks noChangeAspect="1"/>
          </p:cNvPicPr>
          <p:nvPr/>
        </p:nvPicPr>
        <p:blipFill rotWithShape="1">
          <a:blip r:embed="rId3"/>
          <a:srcRect b="18454"/>
          <a:stretch/>
        </p:blipFill>
        <p:spPr>
          <a:xfrm>
            <a:off x="1581777" y="1471820"/>
            <a:ext cx="8754716" cy="2394905"/>
          </a:xfrm>
          <a:prstGeom prst="rect">
            <a:avLst/>
          </a:prstGeom>
        </p:spPr>
      </p:pic>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sp>
        <p:nvSpPr>
          <p:cNvPr id="15" name="文字方塊 14">
            <a:extLst>
              <a:ext uri="{FF2B5EF4-FFF2-40B4-BE49-F238E27FC236}">
                <a16:creationId xmlns:a16="http://schemas.microsoft.com/office/drawing/2014/main" id="{F70CF98F-C925-5541-8455-A0BA95EAA0CD}"/>
              </a:ext>
            </a:extLst>
          </p:cNvPr>
          <p:cNvSpPr txBox="1"/>
          <p:nvPr/>
        </p:nvSpPr>
        <p:spPr>
          <a:xfrm>
            <a:off x="3656719" y="2079805"/>
            <a:ext cx="1024931" cy="446276"/>
          </a:xfrm>
          <a:prstGeom prst="rect">
            <a:avLst/>
          </a:prstGeom>
          <a:noFill/>
        </p:spPr>
        <p:txBody>
          <a:bodyPr wrap="square" rtlCol="0">
            <a:spAutoFit/>
          </a:bodyPr>
          <a:lstStyle/>
          <a:p>
            <a:r>
              <a:rPr kumimoji="1" lang="en-US" altLang="zh-TW" sz="2300" dirty="0"/>
              <a:t>Unfold</a:t>
            </a:r>
            <a:endParaRPr kumimoji="1" lang="zh-TW" altLang="en-US" sz="2300" dirty="0"/>
          </a:p>
        </p:txBody>
      </p:sp>
      <p:pic>
        <p:nvPicPr>
          <p:cNvPr id="3" name="圖片 2" descr="一張含有 時鐘, 畫畫 的圖片&#10;&#10;自動產生的描述">
            <a:extLst>
              <a:ext uri="{FF2B5EF4-FFF2-40B4-BE49-F238E27FC236}">
                <a16:creationId xmlns:a16="http://schemas.microsoft.com/office/drawing/2014/main" id="{7B36566A-7ED6-EA4A-A8FA-B623161571AD}"/>
              </a:ext>
            </a:extLst>
          </p:cNvPr>
          <p:cNvPicPr>
            <a:picLocks noChangeAspect="1"/>
          </p:cNvPicPr>
          <p:nvPr/>
        </p:nvPicPr>
        <p:blipFill>
          <a:blip r:embed="rId4"/>
          <a:stretch>
            <a:fillRect/>
          </a:stretch>
        </p:blipFill>
        <p:spPr>
          <a:xfrm>
            <a:off x="2419610" y="3866896"/>
            <a:ext cx="7352779" cy="2394905"/>
          </a:xfrm>
          <a:prstGeom prst="rect">
            <a:avLst/>
          </a:prstGeom>
        </p:spPr>
      </p:pic>
    </p:spTree>
    <p:extLst>
      <p:ext uri="{BB962C8B-B14F-4D97-AF65-F5344CB8AC3E}">
        <p14:creationId xmlns:p14="http://schemas.microsoft.com/office/powerpoint/2010/main" val="382084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圖片 27" descr="一張含有 時鐘, 畫畫 的圖片&#10;&#10;自動產生的描述">
            <a:extLst>
              <a:ext uri="{FF2B5EF4-FFF2-40B4-BE49-F238E27FC236}">
                <a16:creationId xmlns:a16="http://schemas.microsoft.com/office/drawing/2014/main" id="{71375FDD-D3FA-F742-AAF0-BD35DB62786D}"/>
              </a:ext>
            </a:extLst>
          </p:cNvPr>
          <p:cNvPicPr>
            <a:picLocks noChangeAspect="1"/>
          </p:cNvPicPr>
          <p:nvPr/>
        </p:nvPicPr>
        <p:blipFill>
          <a:blip r:embed="rId3"/>
          <a:stretch>
            <a:fillRect/>
          </a:stretch>
        </p:blipFill>
        <p:spPr>
          <a:xfrm>
            <a:off x="2226646" y="1550598"/>
            <a:ext cx="7352779" cy="2394905"/>
          </a:xfrm>
          <a:prstGeom prst="rect">
            <a:avLst/>
          </a:prstGeom>
        </p:spPr>
      </p:pic>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normAutofit/>
          </a:bodyPr>
          <a:lstStyle/>
          <a:p>
            <a:r>
              <a:rPr lang="zh-TW" altLang="en-US" dirty="0"/>
              <a:t>自然語言處理在深度學習的架構</a:t>
            </a:r>
          </a:p>
        </p:txBody>
      </p:sp>
      <p:graphicFrame>
        <p:nvGraphicFramePr>
          <p:cNvPr id="12" name="表格 12">
            <a:extLst>
              <a:ext uri="{FF2B5EF4-FFF2-40B4-BE49-F238E27FC236}">
                <a16:creationId xmlns:a16="http://schemas.microsoft.com/office/drawing/2014/main" id="{A24A2D91-0316-FA44-A66A-143FC5BD02A4}"/>
              </a:ext>
            </a:extLst>
          </p:cNvPr>
          <p:cNvGraphicFramePr>
            <a:graphicFrameLocks noGrp="1"/>
          </p:cNvGraphicFramePr>
          <p:nvPr>
            <p:extLst>
              <p:ext uri="{D42A27DB-BD31-4B8C-83A1-F6EECF244321}">
                <p14:modId xmlns:p14="http://schemas.microsoft.com/office/powerpoint/2010/main" val="1921689926"/>
              </p:ext>
            </p:extLst>
          </p:nvPr>
        </p:nvGraphicFramePr>
        <p:xfrm>
          <a:off x="600907" y="4265673"/>
          <a:ext cx="3251479" cy="2245390"/>
        </p:xfrm>
        <a:graphic>
          <a:graphicData uri="http://schemas.openxmlformats.org/drawingml/2006/table">
            <a:tbl>
              <a:tblPr firstRow="1" bandRow="1">
                <a:tableStyleId>{5C22544A-7EE6-4342-B048-85BDC9FD1C3A}</a:tableStyleId>
              </a:tblPr>
              <a:tblGrid>
                <a:gridCol w="904575">
                  <a:extLst>
                    <a:ext uri="{9D8B030D-6E8A-4147-A177-3AD203B41FA5}">
                      <a16:colId xmlns:a16="http://schemas.microsoft.com/office/drawing/2014/main" val="3597430115"/>
                    </a:ext>
                  </a:extLst>
                </a:gridCol>
                <a:gridCol w="1245996">
                  <a:extLst>
                    <a:ext uri="{9D8B030D-6E8A-4147-A177-3AD203B41FA5}">
                      <a16:colId xmlns:a16="http://schemas.microsoft.com/office/drawing/2014/main" val="2601875316"/>
                    </a:ext>
                  </a:extLst>
                </a:gridCol>
                <a:gridCol w="1100908">
                  <a:extLst>
                    <a:ext uri="{9D8B030D-6E8A-4147-A177-3AD203B41FA5}">
                      <a16:colId xmlns:a16="http://schemas.microsoft.com/office/drawing/2014/main" val="3438390481"/>
                    </a:ext>
                  </a:extLst>
                </a:gridCol>
              </a:tblGrid>
              <a:tr h="568156">
                <a:tc>
                  <a:txBody>
                    <a:bodyPr/>
                    <a:lstStyle/>
                    <a:p>
                      <a:pPr algn="ctr"/>
                      <a:r>
                        <a:rPr lang="en-US" altLang="zh-TW" dirty="0"/>
                        <a:t>Time</a:t>
                      </a:r>
                      <a:endParaRPr lang="zh-TW" altLang="en-US" dirty="0"/>
                    </a:p>
                  </a:txBody>
                  <a:tcPr anchor="ctr"/>
                </a:tc>
                <a:tc>
                  <a:txBody>
                    <a:bodyPr/>
                    <a:lstStyle/>
                    <a:p>
                      <a:pPr algn="ctr"/>
                      <a:r>
                        <a:rPr lang="en-US" altLang="zh-TW" dirty="0"/>
                        <a:t>Feature 1</a:t>
                      </a:r>
                      <a:endParaRPr lang="zh-TW" altLang="en-US" dirty="0"/>
                    </a:p>
                  </a:txBody>
                  <a:tcPr anchor="ctr"/>
                </a:tc>
                <a:tc>
                  <a:txBody>
                    <a:bodyPr/>
                    <a:lstStyle/>
                    <a:p>
                      <a:pPr algn="ctr"/>
                      <a:r>
                        <a:rPr lang="en-US" altLang="zh-TW" dirty="0"/>
                        <a:t>Label</a:t>
                      </a:r>
                      <a:endParaRPr lang="zh-TW" altLang="en-US" dirty="0"/>
                    </a:p>
                  </a:txBody>
                  <a:tcPr anchor="ctr"/>
                </a:tc>
                <a:extLst>
                  <a:ext uri="{0D108BD9-81ED-4DB2-BD59-A6C34878D82A}">
                    <a16:rowId xmlns:a16="http://schemas.microsoft.com/office/drawing/2014/main" val="1155059315"/>
                  </a:ext>
                </a:extLst>
              </a:tr>
              <a:tr h="518577">
                <a:tc>
                  <a:txBody>
                    <a:bodyPr/>
                    <a:lstStyle/>
                    <a:p>
                      <a:pPr algn="ctr"/>
                      <a:r>
                        <a:rPr lang="en-US" altLang="zh-TW" dirty="0"/>
                        <a:t>T=1</a:t>
                      </a:r>
                      <a:endParaRPr lang="zh-TW" altLang="en-US" dirty="0"/>
                    </a:p>
                  </a:txBody>
                  <a:tcPr anchor="ctr"/>
                </a:tc>
                <a:tc>
                  <a:txBody>
                    <a:bodyPr/>
                    <a:lstStyle/>
                    <a:p>
                      <a:pPr algn="ctr"/>
                      <a:r>
                        <a:rPr lang="en-US" altLang="zh-TW" dirty="0"/>
                        <a:t>20</a:t>
                      </a:r>
                      <a:endParaRPr lang="zh-TW" altLang="en-US" dirty="0"/>
                    </a:p>
                  </a:txBody>
                  <a:tcPr anchor="ctr"/>
                </a:tc>
                <a:tc rowSpan="2">
                  <a:txBody>
                    <a:bodyPr/>
                    <a:lstStyle/>
                    <a:p>
                      <a:endParaRPr lang="zh-TW" altLang="en-US" dirty="0"/>
                    </a:p>
                  </a:txBody>
                  <a:tcPr/>
                </a:tc>
                <a:extLst>
                  <a:ext uri="{0D108BD9-81ED-4DB2-BD59-A6C34878D82A}">
                    <a16:rowId xmlns:a16="http://schemas.microsoft.com/office/drawing/2014/main" val="883878789"/>
                  </a:ext>
                </a:extLst>
              </a:tr>
              <a:tr h="518577">
                <a:tc>
                  <a:txBody>
                    <a:bodyPr/>
                    <a:lstStyle/>
                    <a:p>
                      <a:pPr algn="ctr"/>
                      <a:r>
                        <a:rPr lang="en-US" altLang="zh-TW" dirty="0"/>
                        <a:t>T=2</a:t>
                      </a:r>
                      <a:endParaRPr lang="zh-TW" altLang="en-US" dirty="0"/>
                    </a:p>
                  </a:txBody>
                  <a:tcPr anchor="ctr"/>
                </a:tc>
                <a:tc>
                  <a:txBody>
                    <a:bodyPr/>
                    <a:lstStyle/>
                    <a:p>
                      <a:pPr algn="ctr"/>
                      <a:r>
                        <a:rPr lang="en-US" altLang="zh-TW" dirty="0"/>
                        <a:t>23</a:t>
                      </a:r>
                      <a:endParaRPr lang="zh-TW" altLang="en-US" dirty="0"/>
                    </a:p>
                  </a:txBody>
                  <a:tcPr anchor="ctr"/>
                </a:tc>
                <a:tc vMerge="1">
                  <a:txBody>
                    <a:bodyPr/>
                    <a:lstStyle/>
                    <a:p>
                      <a:endParaRPr lang="zh-TW" altLang="en-US" dirty="0"/>
                    </a:p>
                  </a:txBody>
                  <a:tcPr/>
                </a:tc>
                <a:extLst>
                  <a:ext uri="{0D108BD9-81ED-4DB2-BD59-A6C34878D82A}">
                    <a16:rowId xmlns:a16="http://schemas.microsoft.com/office/drawing/2014/main" val="4272687114"/>
                  </a:ext>
                </a:extLst>
              </a:tr>
              <a:tr h="518577">
                <a:tc>
                  <a:txBody>
                    <a:bodyPr/>
                    <a:lstStyle/>
                    <a:p>
                      <a:pPr algn="ctr"/>
                      <a:r>
                        <a:rPr lang="en-US" altLang="zh-TW" dirty="0"/>
                        <a:t>T=3</a:t>
                      </a:r>
                      <a:endParaRPr lang="zh-TW" altLang="en-US" dirty="0"/>
                    </a:p>
                  </a:txBody>
                  <a:tcPr anchor="ctr"/>
                </a:tc>
                <a:tc>
                  <a:txBody>
                    <a:bodyPr/>
                    <a:lstStyle/>
                    <a:p>
                      <a:pPr algn="ctr"/>
                      <a:r>
                        <a:rPr lang="en-US" altLang="zh-TW" dirty="0"/>
                        <a:t>21</a:t>
                      </a:r>
                      <a:endParaRPr lang="zh-TW" altLang="en-US" dirty="0"/>
                    </a:p>
                  </a:txBody>
                  <a:tcPr anchor="ctr"/>
                </a:tc>
                <a:tc>
                  <a:txBody>
                    <a:bodyPr/>
                    <a:lstStyle/>
                    <a:p>
                      <a:pPr algn="ctr"/>
                      <a:r>
                        <a:rPr lang="en-US" altLang="zh-TW" dirty="0"/>
                        <a:t>Normal</a:t>
                      </a:r>
                    </a:p>
                    <a:p>
                      <a:pPr algn="ctr"/>
                      <a:r>
                        <a:rPr lang="en-US" altLang="zh-TW" dirty="0"/>
                        <a:t>Abnormal</a:t>
                      </a:r>
                    </a:p>
                  </a:txBody>
                  <a:tcPr anchor="ctr"/>
                </a:tc>
                <a:extLst>
                  <a:ext uri="{0D108BD9-81ED-4DB2-BD59-A6C34878D82A}">
                    <a16:rowId xmlns:a16="http://schemas.microsoft.com/office/drawing/2014/main" val="1312576161"/>
                  </a:ext>
                </a:extLst>
              </a:tr>
            </a:tbl>
          </a:graphicData>
        </a:graphic>
      </p:graphicFrame>
      <p:sp>
        <p:nvSpPr>
          <p:cNvPr id="14" name="文字方塊 13">
            <a:extLst>
              <a:ext uri="{FF2B5EF4-FFF2-40B4-BE49-F238E27FC236}">
                <a16:creationId xmlns:a16="http://schemas.microsoft.com/office/drawing/2014/main" id="{8F1B321F-A889-FE4E-A8B2-A3E0A9C7D4B3}"/>
              </a:ext>
            </a:extLst>
          </p:cNvPr>
          <p:cNvSpPr txBox="1"/>
          <p:nvPr/>
        </p:nvSpPr>
        <p:spPr>
          <a:xfrm>
            <a:off x="526383" y="3896341"/>
            <a:ext cx="1356527" cy="369332"/>
          </a:xfrm>
          <a:prstGeom prst="rect">
            <a:avLst/>
          </a:prstGeom>
          <a:noFill/>
        </p:spPr>
        <p:txBody>
          <a:bodyPr wrap="square" rtlCol="0">
            <a:spAutoFit/>
          </a:bodyPr>
          <a:lstStyle/>
          <a:p>
            <a:r>
              <a:rPr kumimoji="1" lang="zh-TW" altLang="en-US" dirty="0">
                <a:latin typeface="Microsoft YaHei" panose="020B0503020204020204" pitchFamily="34" charset="-122"/>
                <a:ea typeface="Microsoft YaHei" panose="020B0503020204020204" pitchFamily="34" charset="-122"/>
              </a:rPr>
              <a:t>產線數據：</a:t>
            </a:r>
          </a:p>
        </p:txBody>
      </p:sp>
      <p:graphicFrame>
        <p:nvGraphicFramePr>
          <p:cNvPr id="16" name="表格 12">
            <a:extLst>
              <a:ext uri="{FF2B5EF4-FFF2-40B4-BE49-F238E27FC236}">
                <a16:creationId xmlns:a16="http://schemas.microsoft.com/office/drawing/2014/main" id="{FE5E3394-CF3A-754B-AA60-2F98C723CE6C}"/>
              </a:ext>
            </a:extLst>
          </p:cNvPr>
          <p:cNvGraphicFramePr>
            <a:graphicFrameLocks noGrp="1"/>
          </p:cNvGraphicFramePr>
          <p:nvPr>
            <p:extLst>
              <p:ext uri="{D42A27DB-BD31-4B8C-83A1-F6EECF244321}">
                <p14:modId xmlns:p14="http://schemas.microsoft.com/office/powerpoint/2010/main" val="1944832471"/>
              </p:ext>
            </p:extLst>
          </p:nvPr>
        </p:nvGraphicFramePr>
        <p:xfrm>
          <a:off x="4196219" y="4265673"/>
          <a:ext cx="3871512" cy="2245391"/>
        </p:xfrm>
        <a:graphic>
          <a:graphicData uri="http://schemas.openxmlformats.org/drawingml/2006/table">
            <a:tbl>
              <a:tblPr firstRow="1" bandRow="1">
                <a:tableStyleId>{5C22544A-7EE6-4342-B048-85BDC9FD1C3A}</a:tableStyleId>
              </a:tblPr>
              <a:tblGrid>
                <a:gridCol w="2055426">
                  <a:extLst>
                    <a:ext uri="{9D8B030D-6E8A-4147-A177-3AD203B41FA5}">
                      <a16:colId xmlns:a16="http://schemas.microsoft.com/office/drawing/2014/main" val="2601875316"/>
                    </a:ext>
                  </a:extLst>
                </a:gridCol>
                <a:gridCol w="1816086">
                  <a:extLst>
                    <a:ext uri="{9D8B030D-6E8A-4147-A177-3AD203B41FA5}">
                      <a16:colId xmlns:a16="http://schemas.microsoft.com/office/drawing/2014/main" val="3438390481"/>
                    </a:ext>
                  </a:extLst>
                </a:gridCol>
              </a:tblGrid>
              <a:tr h="600659">
                <a:tc>
                  <a:txBody>
                    <a:bodyPr/>
                    <a:lstStyle/>
                    <a:p>
                      <a:pPr algn="ctr"/>
                      <a:r>
                        <a:rPr lang="en-US" altLang="zh-TW" dirty="0">
                          <a:latin typeface="Microsoft YaHei" panose="020B0503020204020204" pitchFamily="34" charset="-122"/>
                          <a:ea typeface="Microsoft YaHei" panose="020B0503020204020204" pitchFamily="34" charset="-122"/>
                        </a:rPr>
                        <a:t>Sentences</a:t>
                      </a:r>
                      <a:endParaRPr lang="zh-TW" altLang="en-US"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TW" dirty="0"/>
                        <a:t>Label</a:t>
                      </a:r>
                      <a:endParaRPr lang="zh-TW" altLang="en-US" dirty="0"/>
                    </a:p>
                  </a:txBody>
                  <a:tcPr anchor="ctr"/>
                </a:tc>
                <a:extLst>
                  <a:ext uri="{0D108BD9-81ED-4DB2-BD59-A6C34878D82A}">
                    <a16:rowId xmlns:a16="http://schemas.microsoft.com/office/drawing/2014/main" val="1155059315"/>
                  </a:ext>
                </a:extLst>
              </a:tr>
              <a:tr h="548244">
                <a:tc>
                  <a:txBody>
                    <a:bodyPr/>
                    <a:lstStyle/>
                    <a:p>
                      <a:pPr algn="ctr"/>
                      <a:r>
                        <a:rPr lang="zh-TW" altLang="en-US" dirty="0">
                          <a:latin typeface="Microsoft YaHei" panose="020B0503020204020204" pitchFamily="34" charset="-122"/>
                          <a:ea typeface="Microsoft YaHei" panose="020B0503020204020204" pitchFamily="34" charset="-122"/>
                        </a:rPr>
                        <a:t>聽說</a:t>
                      </a:r>
                      <a:r>
                        <a:rPr lang="en-US" altLang="zh-TW" dirty="0">
                          <a:latin typeface="Microsoft YaHei" panose="020B0503020204020204" pitchFamily="34" charset="-122"/>
                          <a:ea typeface="Microsoft YaHei" panose="020B0503020204020204" pitchFamily="34" charset="-122"/>
                        </a:rPr>
                        <a:t>……</a:t>
                      </a:r>
                      <a:r>
                        <a:rPr lang="zh-TW" altLang="en-US" dirty="0">
                          <a:latin typeface="Microsoft YaHei" panose="020B0503020204020204" pitchFamily="34" charset="-122"/>
                          <a:ea typeface="Microsoft YaHei" panose="020B0503020204020204" pitchFamily="34" charset="-122"/>
                        </a:rPr>
                        <a:t>發生憾事</a:t>
                      </a:r>
                    </a:p>
                  </a:txBody>
                  <a:tcPr anchor="ctr"/>
                </a:tc>
                <a:tc>
                  <a:txBody>
                    <a:bodyPr/>
                    <a:lstStyle/>
                    <a:p>
                      <a:pPr algn="ctr"/>
                      <a:r>
                        <a:rPr lang="en-US" altLang="zh-TW" dirty="0"/>
                        <a:t>Bad</a:t>
                      </a:r>
                      <a:endParaRPr lang="zh-TW" altLang="en-US" dirty="0"/>
                    </a:p>
                  </a:txBody>
                  <a:tcPr anchor="ctr"/>
                </a:tc>
                <a:extLst>
                  <a:ext uri="{0D108BD9-81ED-4DB2-BD59-A6C34878D82A}">
                    <a16:rowId xmlns:a16="http://schemas.microsoft.com/office/drawing/2014/main" val="883878789"/>
                  </a:ext>
                </a:extLst>
              </a:tr>
              <a:tr h="548244">
                <a:tc>
                  <a:txBody>
                    <a:bodyPr/>
                    <a:lstStyle/>
                    <a:p>
                      <a:pPr algn="ctr"/>
                      <a:r>
                        <a:rPr lang="zh-TW" altLang="en-US" dirty="0">
                          <a:latin typeface="Microsoft YaHei" panose="020B0503020204020204" pitchFamily="34" charset="-122"/>
                          <a:ea typeface="Microsoft YaHei" panose="020B0503020204020204" pitchFamily="34" charset="-122"/>
                        </a:rPr>
                        <a:t>台灣是防疫大國</a:t>
                      </a:r>
                    </a:p>
                  </a:txBody>
                  <a:tcPr anchor="ctr"/>
                </a:tc>
                <a:tc>
                  <a:txBody>
                    <a:bodyPr/>
                    <a:lstStyle/>
                    <a:p>
                      <a:pPr algn="ctr"/>
                      <a:r>
                        <a:rPr lang="en-US" altLang="zh-TW" dirty="0"/>
                        <a:t>Good</a:t>
                      </a:r>
                      <a:endParaRPr lang="zh-TW" altLang="en-US" dirty="0"/>
                    </a:p>
                  </a:txBody>
                  <a:tcPr anchor="ctr"/>
                </a:tc>
                <a:extLst>
                  <a:ext uri="{0D108BD9-81ED-4DB2-BD59-A6C34878D82A}">
                    <a16:rowId xmlns:a16="http://schemas.microsoft.com/office/drawing/2014/main" val="4272687114"/>
                  </a:ext>
                </a:extLst>
              </a:tr>
              <a:tr h="548244">
                <a:tc>
                  <a:txBody>
                    <a:bodyPr/>
                    <a:lstStyle/>
                    <a:p>
                      <a:pPr algn="ctr"/>
                      <a:r>
                        <a:rPr lang="zh-TW" altLang="en-US" dirty="0">
                          <a:latin typeface="Microsoft YaHei" panose="020B0503020204020204" pitchFamily="34" charset="-122"/>
                          <a:ea typeface="Microsoft YaHei" panose="020B0503020204020204" pitchFamily="34" charset="-122"/>
                        </a:rPr>
                        <a:t>日本確診數</a:t>
                      </a:r>
                      <a:r>
                        <a:rPr lang="en-US" altLang="zh-TW" dirty="0">
                          <a:latin typeface="Microsoft YaHei" panose="020B0503020204020204" pitchFamily="34" charset="-122"/>
                          <a:ea typeface="Microsoft YaHei" panose="020B0503020204020204" pitchFamily="34" charset="-122"/>
                        </a:rPr>
                        <a:t>….</a:t>
                      </a:r>
                      <a:endParaRPr lang="zh-TW" altLang="en-US"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TW" dirty="0"/>
                        <a:t>Bad</a:t>
                      </a:r>
                    </a:p>
                  </a:txBody>
                  <a:tcPr anchor="ctr"/>
                </a:tc>
                <a:extLst>
                  <a:ext uri="{0D108BD9-81ED-4DB2-BD59-A6C34878D82A}">
                    <a16:rowId xmlns:a16="http://schemas.microsoft.com/office/drawing/2014/main" val="1312576161"/>
                  </a:ext>
                </a:extLst>
              </a:tr>
            </a:tbl>
          </a:graphicData>
        </a:graphic>
      </p:graphicFrame>
      <p:sp>
        <p:nvSpPr>
          <p:cNvPr id="17" name="文字方塊 16">
            <a:extLst>
              <a:ext uri="{FF2B5EF4-FFF2-40B4-BE49-F238E27FC236}">
                <a16:creationId xmlns:a16="http://schemas.microsoft.com/office/drawing/2014/main" id="{F38A16FA-E732-2645-833B-CC02B6A36869}"/>
              </a:ext>
            </a:extLst>
          </p:cNvPr>
          <p:cNvSpPr txBox="1"/>
          <p:nvPr/>
        </p:nvSpPr>
        <p:spPr>
          <a:xfrm>
            <a:off x="4141277" y="3921197"/>
            <a:ext cx="909374" cy="369332"/>
          </a:xfrm>
          <a:prstGeom prst="rect">
            <a:avLst/>
          </a:prstGeom>
          <a:noFill/>
        </p:spPr>
        <p:txBody>
          <a:bodyPr wrap="square" rtlCol="0">
            <a:spAutoFit/>
          </a:bodyPr>
          <a:lstStyle/>
          <a:p>
            <a:r>
              <a:rPr kumimoji="1" lang="zh-TW" altLang="en-US" dirty="0">
                <a:latin typeface="Microsoft YaHei" panose="020B0503020204020204" pitchFamily="34" charset="-122"/>
                <a:ea typeface="Microsoft YaHei" panose="020B0503020204020204" pitchFamily="34" charset="-122"/>
              </a:rPr>
              <a:t>文本：</a:t>
            </a:r>
          </a:p>
        </p:txBody>
      </p:sp>
      <p:sp>
        <p:nvSpPr>
          <p:cNvPr id="18" name="文字方塊 17">
            <a:extLst>
              <a:ext uri="{FF2B5EF4-FFF2-40B4-BE49-F238E27FC236}">
                <a16:creationId xmlns:a16="http://schemas.microsoft.com/office/drawing/2014/main" id="{7A2A78E7-B5F1-C445-9EBE-0AC43770639D}"/>
              </a:ext>
            </a:extLst>
          </p:cNvPr>
          <p:cNvSpPr txBox="1"/>
          <p:nvPr/>
        </p:nvSpPr>
        <p:spPr>
          <a:xfrm>
            <a:off x="8356622" y="3896341"/>
            <a:ext cx="909374" cy="369332"/>
          </a:xfrm>
          <a:prstGeom prst="rect">
            <a:avLst/>
          </a:prstGeom>
          <a:noFill/>
        </p:spPr>
        <p:txBody>
          <a:bodyPr wrap="square" rtlCol="0">
            <a:spAutoFit/>
          </a:bodyPr>
          <a:lstStyle/>
          <a:p>
            <a:r>
              <a:rPr kumimoji="1" lang="zh-TW" altLang="en-US" dirty="0">
                <a:latin typeface="Microsoft YaHei" panose="020B0503020204020204" pitchFamily="34" charset="-122"/>
                <a:ea typeface="Microsoft YaHei" panose="020B0503020204020204" pitchFamily="34" charset="-122"/>
              </a:rPr>
              <a:t>腦波：</a:t>
            </a:r>
          </a:p>
        </p:txBody>
      </p:sp>
      <p:pic>
        <p:nvPicPr>
          <p:cNvPr id="19" name="圖片 18" descr="一張含有 地圖 的圖片&#10;&#10;自動產生的描述">
            <a:extLst>
              <a:ext uri="{FF2B5EF4-FFF2-40B4-BE49-F238E27FC236}">
                <a16:creationId xmlns:a16="http://schemas.microsoft.com/office/drawing/2014/main" id="{207E6BFF-F390-E644-9946-D0E0E1FB0A8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481606" y="4265673"/>
            <a:ext cx="3709775" cy="2245390"/>
          </a:xfrm>
          <a:prstGeom prst="rect">
            <a:avLst/>
          </a:prstGeom>
          <a:effectLst>
            <a:outerShdw blurRad="50800" dist="38100" dir="2700000" algn="tl" rotWithShape="0">
              <a:prstClr val="black">
                <a:alpha val="40000"/>
              </a:prstClr>
            </a:outerShdw>
          </a:effectLst>
        </p:spPr>
      </p:pic>
      <p:sp>
        <p:nvSpPr>
          <p:cNvPr id="29" name="圓角矩形 28">
            <a:extLst>
              <a:ext uri="{FF2B5EF4-FFF2-40B4-BE49-F238E27FC236}">
                <a16:creationId xmlns:a16="http://schemas.microsoft.com/office/drawing/2014/main" id="{668B80B3-224C-C447-AE4B-9EE7D3FA8B6B}"/>
              </a:ext>
            </a:extLst>
          </p:cNvPr>
          <p:cNvSpPr/>
          <p:nvPr/>
        </p:nvSpPr>
        <p:spPr>
          <a:xfrm>
            <a:off x="4804378" y="1550598"/>
            <a:ext cx="1149161" cy="234574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86474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標題 13">
            <a:extLst>
              <a:ext uri="{FF2B5EF4-FFF2-40B4-BE49-F238E27FC236}">
                <a16:creationId xmlns:a16="http://schemas.microsoft.com/office/drawing/2014/main" id="{AF07F736-3BAA-431C-9483-11CF4B4C3AEC}"/>
              </a:ext>
            </a:extLst>
          </p:cNvPr>
          <p:cNvSpPr>
            <a:spLocks noGrp="1"/>
          </p:cNvSpPr>
          <p:nvPr>
            <p:ph type="title"/>
          </p:nvPr>
        </p:nvSpPr>
        <p:spPr/>
        <p:txBody>
          <a:bodyPr/>
          <a:lstStyle/>
          <a:p>
            <a:r>
              <a:rPr lang="zh-TW" altLang="en-US" dirty="0"/>
              <a:t>自然語言處理</a:t>
            </a:r>
          </a:p>
        </p:txBody>
      </p:sp>
      <p:sp>
        <p:nvSpPr>
          <p:cNvPr id="15" name="文字版面配置區 14">
            <a:extLst>
              <a:ext uri="{FF2B5EF4-FFF2-40B4-BE49-F238E27FC236}">
                <a16:creationId xmlns:a16="http://schemas.microsoft.com/office/drawing/2014/main" id="{0539ADDE-7FCB-46C8-800C-E1345A63FB4B}"/>
              </a:ext>
            </a:extLst>
          </p:cNvPr>
          <p:cNvSpPr>
            <a:spLocks noGrp="1"/>
          </p:cNvSpPr>
          <p:nvPr>
            <p:ph type="body" idx="1"/>
          </p:nvPr>
        </p:nvSpPr>
        <p:spPr/>
        <p:txBody>
          <a:bodyPr/>
          <a:lstStyle/>
          <a:p>
            <a:r>
              <a:rPr lang="zh-TW" altLang="en-US" dirty="0"/>
              <a:t>自然語言處理</a:t>
            </a:r>
          </a:p>
        </p:txBody>
      </p:sp>
    </p:spTree>
    <p:extLst>
      <p:ext uri="{BB962C8B-B14F-4D97-AF65-F5344CB8AC3E}">
        <p14:creationId xmlns:p14="http://schemas.microsoft.com/office/powerpoint/2010/main" val="2717556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圖片 27" descr="一張含有 時鐘, 畫畫 的圖片&#10;&#10;自動產生的描述">
            <a:extLst>
              <a:ext uri="{FF2B5EF4-FFF2-40B4-BE49-F238E27FC236}">
                <a16:creationId xmlns:a16="http://schemas.microsoft.com/office/drawing/2014/main" id="{71375FDD-D3FA-F742-AAF0-BD35DB62786D}"/>
              </a:ext>
            </a:extLst>
          </p:cNvPr>
          <p:cNvPicPr>
            <a:picLocks noChangeAspect="1"/>
          </p:cNvPicPr>
          <p:nvPr/>
        </p:nvPicPr>
        <p:blipFill>
          <a:blip r:embed="rId3"/>
          <a:stretch>
            <a:fillRect/>
          </a:stretch>
        </p:blipFill>
        <p:spPr>
          <a:xfrm>
            <a:off x="2226646" y="1550598"/>
            <a:ext cx="7352779" cy="2394905"/>
          </a:xfrm>
          <a:prstGeom prst="rect">
            <a:avLst/>
          </a:prstGeom>
        </p:spPr>
      </p:pic>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grpSp>
        <p:nvGrpSpPr>
          <p:cNvPr id="33" name="群組 32">
            <a:extLst>
              <a:ext uri="{FF2B5EF4-FFF2-40B4-BE49-F238E27FC236}">
                <a16:creationId xmlns:a16="http://schemas.microsoft.com/office/drawing/2014/main" id="{D231BA70-4B60-2149-AF62-7B0655ABFD09}"/>
              </a:ext>
            </a:extLst>
          </p:cNvPr>
          <p:cNvGrpSpPr/>
          <p:nvPr/>
        </p:nvGrpSpPr>
        <p:grpSpPr>
          <a:xfrm>
            <a:off x="6096001" y="1575178"/>
            <a:ext cx="5006008" cy="5181530"/>
            <a:chOff x="6096001" y="1575178"/>
            <a:chExt cx="5006008" cy="5181530"/>
          </a:xfrm>
        </p:grpSpPr>
        <p:sp>
          <p:nvSpPr>
            <p:cNvPr id="29" name="圓角矩形 28">
              <a:extLst>
                <a:ext uri="{FF2B5EF4-FFF2-40B4-BE49-F238E27FC236}">
                  <a16:creationId xmlns:a16="http://schemas.microsoft.com/office/drawing/2014/main" id="{668B80B3-224C-C447-AE4B-9EE7D3FA8B6B}"/>
                </a:ext>
              </a:extLst>
            </p:cNvPr>
            <p:cNvSpPr/>
            <p:nvPr/>
          </p:nvSpPr>
          <p:spPr>
            <a:xfrm>
              <a:off x="6096001" y="1575178"/>
              <a:ext cx="3483424" cy="234574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矩形 2">
              <a:extLst>
                <a:ext uri="{FF2B5EF4-FFF2-40B4-BE49-F238E27FC236}">
                  <a16:creationId xmlns:a16="http://schemas.microsoft.com/office/drawing/2014/main" id="{8AE5BC28-9C9A-FE45-95E3-BA893D8E79B1}"/>
                </a:ext>
              </a:extLst>
            </p:cNvPr>
            <p:cNvSpPr/>
            <p:nvPr/>
          </p:nvSpPr>
          <p:spPr>
            <a:xfrm>
              <a:off x="7210823" y="5911882"/>
              <a:ext cx="112312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TW" altLang="en-US" dirty="0"/>
                <a:t>資本主義</a:t>
              </a:r>
            </a:p>
          </p:txBody>
        </p:sp>
        <p:sp>
          <p:nvSpPr>
            <p:cNvPr id="15" name="矩形 14">
              <a:extLst>
                <a:ext uri="{FF2B5EF4-FFF2-40B4-BE49-F238E27FC236}">
                  <a16:creationId xmlns:a16="http://schemas.microsoft.com/office/drawing/2014/main" id="{52E414A9-B553-084B-8CE4-C4BF0DC8EEDD}"/>
                </a:ext>
              </a:extLst>
            </p:cNvPr>
            <p:cNvSpPr/>
            <p:nvPr/>
          </p:nvSpPr>
          <p:spPr>
            <a:xfrm>
              <a:off x="8733325" y="5917644"/>
              <a:ext cx="45360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TW" altLang="en-US" dirty="0"/>
                <a:t>的</a:t>
              </a:r>
            </a:p>
          </p:txBody>
        </p:sp>
        <p:sp>
          <p:nvSpPr>
            <p:cNvPr id="21" name="矩形 20">
              <a:extLst>
                <a:ext uri="{FF2B5EF4-FFF2-40B4-BE49-F238E27FC236}">
                  <a16:creationId xmlns:a16="http://schemas.microsoft.com/office/drawing/2014/main" id="{C0DBC8FE-AEEC-A342-B5F7-3CCC49B05472}"/>
                </a:ext>
              </a:extLst>
            </p:cNvPr>
            <p:cNvSpPr/>
            <p:nvPr/>
          </p:nvSpPr>
          <p:spPr>
            <a:xfrm>
              <a:off x="9799234" y="5911882"/>
              <a:ext cx="68496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TW" altLang="en-US" dirty="0"/>
                <a:t>糖衣</a:t>
              </a:r>
            </a:p>
          </p:txBody>
        </p:sp>
        <p:cxnSp>
          <p:nvCxnSpPr>
            <p:cNvPr id="6" name="直線箭頭接點 5">
              <a:extLst>
                <a:ext uri="{FF2B5EF4-FFF2-40B4-BE49-F238E27FC236}">
                  <a16:creationId xmlns:a16="http://schemas.microsoft.com/office/drawing/2014/main" id="{2D0AAB94-3CA8-614D-B117-BCF6994BCDDC}"/>
                </a:ext>
              </a:extLst>
            </p:cNvPr>
            <p:cNvCxnSpPr>
              <a:cxnSpLocks/>
              <a:stCxn id="3" idx="0"/>
              <a:endCxn id="24" idx="2"/>
            </p:cNvCxnSpPr>
            <p:nvPr/>
          </p:nvCxnSpPr>
          <p:spPr>
            <a:xfrm flipV="1">
              <a:off x="7772384" y="5194680"/>
              <a:ext cx="0" cy="7172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線箭頭接點 21">
              <a:extLst>
                <a:ext uri="{FF2B5EF4-FFF2-40B4-BE49-F238E27FC236}">
                  <a16:creationId xmlns:a16="http://schemas.microsoft.com/office/drawing/2014/main" id="{81268DF9-A76D-AE48-91F6-4BECDFF98726}"/>
                </a:ext>
              </a:extLst>
            </p:cNvPr>
            <p:cNvCxnSpPr>
              <a:cxnSpLocks/>
              <a:endCxn id="25" idx="2"/>
            </p:cNvCxnSpPr>
            <p:nvPr/>
          </p:nvCxnSpPr>
          <p:spPr>
            <a:xfrm flipV="1">
              <a:off x="8953825" y="5194680"/>
              <a:ext cx="3225" cy="6940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直線箭頭接點 22">
              <a:extLst>
                <a:ext uri="{FF2B5EF4-FFF2-40B4-BE49-F238E27FC236}">
                  <a16:creationId xmlns:a16="http://schemas.microsoft.com/office/drawing/2014/main" id="{861832CD-3029-4C43-B4F8-F6D7BE2C3182}"/>
                </a:ext>
              </a:extLst>
            </p:cNvPr>
            <p:cNvCxnSpPr>
              <a:cxnSpLocks/>
              <a:stCxn id="21" idx="0"/>
              <a:endCxn id="26" idx="2"/>
            </p:cNvCxnSpPr>
            <p:nvPr/>
          </p:nvCxnSpPr>
          <p:spPr>
            <a:xfrm flipH="1" flipV="1">
              <a:off x="10138490" y="5200991"/>
              <a:ext cx="3225" cy="710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A870AC36-0484-4947-A2A7-7C7BAEE48C5A}"/>
                </a:ext>
              </a:extLst>
            </p:cNvPr>
            <p:cNvSpPr/>
            <p:nvPr/>
          </p:nvSpPr>
          <p:spPr>
            <a:xfrm>
              <a:off x="7210823" y="4534520"/>
              <a:ext cx="1123121" cy="6601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TW" sz="1700" dirty="0"/>
                <a:t>Na </a:t>
              </a:r>
            </a:p>
            <a:p>
              <a:pPr algn="ctr"/>
              <a:r>
                <a:rPr kumimoji="1" lang="en-US" altLang="zh-TW" sz="1700" dirty="0"/>
                <a:t>(</a:t>
              </a:r>
              <a:r>
                <a:rPr kumimoji="1" lang="zh-TW" altLang="en-US" sz="1700" dirty="0"/>
                <a:t>普通名詞</a:t>
              </a:r>
              <a:r>
                <a:rPr kumimoji="1" lang="en-US" altLang="zh-TW" sz="1700" dirty="0"/>
                <a:t>)</a:t>
              </a:r>
            </a:p>
          </p:txBody>
        </p:sp>
        <p:sp>
          <p:nvSpPr>
            <p:cNvPr id="25" name="矩形 24">
              <a:extLst>
                <a:ext uri="{FF2B5EF4-FFF2-40B4-BE49-F238E27FC236}">
                  <a16:creationId xmlns:a16="http://schemas.microsoft.com/office/drawing/2014/main" id="{ED1E1012-0A34-6446-AF87-C829D35D5790}"/>
                </a:ext>
              </a:extLst>
            </p:cNvPr>
            <p:cNvSpPr/>
            <p:nvPr/>
          </p:nvSpPr>
          <p:spPr>
            <a:xfrm>
              <a:off x="8550725" y="4534520"/>
              <a:ext cx="812650" cy="6601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TW" sz="1700" dirty="0"/>
                <a:t>De</a:t>
              </a:r>
            </a:p>
            <a:p>
              <a:pPr algn="ctr"/>
              <a:r>
                <a:rPr kumimoji="1" lang="en-US" altLang="zh-TW" sz="1700" dirty="0"/>
                <a:t>(</a:t>
              </a:r>
              <a:r>
                <a:rPr kumimoji="1" lang="zh-TW" altLang="en-US" sz="1700" dirty="0"/>
                <a:t>冠詞</a:t>
              </a:r>
              <a:r>
                <a:rPr kumimoji="1" lang="en-US" altLang="zh-TW" sz="1700" dirty="0"/>
                <a:t>)</a:t>
              </a:r>
            </a:p>
          </p:txBody>
        </p:sp>
        <p:sp>
          <p:nvSpPr>
            <p:cNvPr id="26" name="矩形 25">
              <a:extLst>
                <a:ext uri="{FF2B5EF4-FFF2-40B4-BE49-F238E27FC236}">
                  <a16:creationId xmlns:a16="http://schemas.microsoft.com/office/drawing/2014/main" id="{35F7B50F-61C7-7E4E-8ADF-822FCFC93724}"/>
                </a:ext>
              </a:extLst>
            </p:cNvPr>
            <p:cNvSpPr/>
            <p:nvPr/>
          </p:nvSpPr>
          <p:spPr>
            <a:xfrm>
              <a:off x="9576929" y="4540831"/>
              <a:ext cx="1123121" cy="6601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TW" sz="1700" dirty="0"/>
                <a:t>Na </a:t>
              </a:r>
            </a:p>
            <a:p>
              <a:pPr algn="ctr"/>
              <a:r>
                <a:rPr kumimoji="1" lang="en-US" altLang="zh-TW" sz="1700" dirty="0"/>
                <a:t>(</a:t>
              </a:r>
              <a:r>
                <a:rPr kumimoji="1" lang="zh-TW" altLang="en-US" sz="1700" dirty="0"/>
                <a:t>普通名詞</a:t>
              </a:r>
              <a:r>
                <a:rPr kumimoji="1" lang="en-US" altLang="zh-TW" sz="1700" dirty="0"/>
                <a:t>)</a:t>
              </a:r>
            </a:p>
          </p:txBody>
        </p:sp>
        <p:sp>
          <p:nvSpPr>
            <p:cNvPr id="31" name="文字方塊 30">
              <a:extLst>
                <a:ext uri="{FF2B5EF4-FFF2-40B4-BE49-F238E27FC236}">
                  <a16:creationId xmlns:a16="http://schemas.microsoft.com/office/drawing/2014/main" id="{3102BFAB-F879-C44F-A4D9-066C2917EA2F}"/>
                </a:ext>
              </a:extLst>
            </p:cNvPr>
            <p:cNvSpPr txBox="1"/>
            <p:nvPr/>
          </p:nvSpPr>
          <p:spPr>
            <a:xfrm>
              <a:off x="7210823" y="6387376"/>
              <a:ext cx="1621151" cy="369332"/>
            </a:xfrm>
            <a:prstGeom prst="rect">
              <a:avLst/>
            </a:prstGeom>
            <a:noFill/>
          </p:spPr>
          <p:txBody>
            <a:bodyPr wrap="square" rtlCol="0">
              <a:spAutoFit/>
            </a:bodyPr>
            <a:lstStyle/>
            <a:p>
              <a:r>
                <a:rPr kumimoji="1" lang="en-US" altLang="zh-TW" dirty="0"/>
                <a:t>Resource: </a:t>
              </a:r>
              <a:r>
                <a:rPr kumimoji="1" lang="en-US" altLang="zh-TW" dirty="0">
                  <a:hlinkClick r:id="rId4"/>
                </a:rPr>
                <a:t>CKIP</a:t>
              </a:r>
              <a:endParaRPr kumimoji="1" lang="zh-TW" altLang="en-US" dirty="0"/>
            </a:p>
          </p:txBody>
        </p:sp>
        <p:sp>
          <p:nvSpPr>
            <p:cNvPr id="32" name="文字方塊 31">
              <a:extLst>
                <a:ext uri="{FF2B5EF4-FFF2-40B4-BE49-F238E27FC236}">
                  <a16:creationId xmlns:a16="http://schemas.microsoft.com/office/drawing/2014/main" id="{8E31F85D-DB9E-5F41-A18A-BC586A7A3909}"/>
                </a:ext>
              </a:extLst>
            </p:cNvPr>
            <p:cNvSpPr txBox="1"/>
            <p:nvPr/>
          </p:nvSpPr>
          <p:spPr>
            <a:xfrm>
              <a:off x="7037618" y="4107843"/>
              <a:ext cx="4064391" cy="369332"/>
            </a:xfrm>
            <a:prstGeom prst="rect">
              <a:avLst/>
            </a:prstGeom>
            <a:noFill/>
          </p:spPr>
          <p:txBody>
            <a:bodyPr wrap="square" rtlCol="0">
              <a:spAutoFit/>
            </a:bodyPr>
            <a:lstStyle/>
            <a:p>
              <a:r>
                <a:rPr kumimoji="1" lang="zh-TW" altLang="en-US" dirty="0">
                  <a:latin typeface="Microsoft YaHei" panose="020B0503020204020204" pitchFamily="34" charset="-122"/>
                  <a:ea typeface="Microsoft YaHei" panose="020B0503020204020204" pitchFamily="34" charset="-122"/>
                </a:rPr>
                <a:t>詞性標注</a:t>
              </a:r>
              <a:r>
                <a:rPr kumimoji="1" lang="en-US" altLang="zh-TW" dirty="0">
                  <a:latin typeface="Microsoft YaHei" panose="020B0503020204020204" pitchFamily="34" charset="-122"/>
                  <a:ea typeface="Microsoft YaHei" panose="020B0503020204020204" pitchFamily="34" charset="-122"/>
                </a:rPr>
                <a:t> (Part-of-Speech tagging):  </a:t>
              </a:r>
              <a:endParaRPr kumimoji="1" lang="zh-TW" altLang="en-US" dirty="0">
                <a:latin typeface="Microsoft YaHei" panose="020B0503020204020204" pitchFamily="34" charset="-122"/>
                <a:ea typeface="Microsoft YaHei" panose="020B0503020204020204" pitchFamily="34" charset="-122"/>
              </a:endParaRPr>
            </a:p>
          </p:txBody>
        </p:sp>
      </p:grpSp>
      <p:grpSp>
        <p:nvGrpSpPr>
          <p:cNvPr id="40" name="群組 39">
            <a:extLst>
              <a:ext uri="{FF2B5EF4-FFF2-40B4-BE49-F238E27FC236}">
                <a16:creationId xmlns:a16="http://schemas.microsoft.com/office/drawing/2014/main" id="{37AE87F7-BFCC-8641-B7BC-4162799B162C}"/>
              </a:ext>
            </a:extLst>
          </p:cNvPr>
          <p:cNvGrpSpPr/>
          <p:nvPr/>
        </p:nvGrpSpPr>
        <p:grpSpPr>
          <a:xfrm>
            <a:off x="660008" y="1550596"/>
            <a:ext cx="4968800" cy="5021446"/>
            <a:chOff x="660008" y="1550596"/>
            <a:chExt cx="4968800" cy="5021446"/>
          </a:xfrm>
        </p:grpSpPr>
        <p:grpSp>
          <p:nvGrpSpPr>
            <p:cNvPr id="38" name="群組 37">
              <a:extLst>
                <a:ext uri="{FF2B5EF4-FFF2-40B4-BE49-F238E27FC236}">
                  <a16:creationId xmlns:a16="http://schemas.microsoft.com/office/drawing/2014/main" id="{B9B570CC-8EC1-DE4D-B4F6-B99CACE64C73}"/>
                </a:ext>
              </a:extLst>
            </p:cNvPr>
            <p:cNvGrpSpPr/>
            <p:nvPr/>
          </p:nvGrpSpPr>
          <p:grpSpPr>
            <a:xfrm>
              <a:off x="660008" y="4016258"/>
              <a:ext cx="4968800" cy="2555784"/>
              <a:chOff x="660008" y="4016258"/>
              <a:chExt cx="4968800" cy="2555784"/>
            </a:xfrm>
          </p:grpSpPr>
          <p:pic>
            <p:nvPicPr>
              <p:cNvPr id="35" name="圖片 34" descr="一張含有 個人, 相片, 男人, 握住 的圖片&#10;&#10;自動產生的描述">
                <a:extLst>
                  <a:ext uri="{FF2B5EF4-FFF2-40B4-BE49-F238E27FC236}">
                    <a16:creationId xmlns:a16="http://schemas.microsoft.com/office/drawing/2014/main" id="{14B4292D-1E79-D44E-8615-D253663253AF}"/>
                  </a:ext>
                </a:extLst>
              </p:cNvPr>
              <p:cNvPicPr>
                <a:picLocks noChangeAspect="1"/>
              </p:cNvPicPr>
              <p:nvPr/>
            </p:nvPicPr>
            <p:blipFill>
              <a:blip r:embed="rId5"/>
              <a:stretch>
                <a:fillRect/>
              </a:stretch>
            </p:blipFill>
            <p:spPr>
              <a:xfrm>
                <a:off x="736533" y="4342721"/>
                <a:ext cx="4892275" cy="1902858"/>
              </a:xfrm>
              <a:prstGeom prst="rect">
                <a:avLst/>
              </a:prstGeom>
            </p:spPr>
          </p:pic>
          <p:sp>
            <p:nvSpPr>
              <p:cNvPr id="36" name="文字方塊 35">
                <a:extLst>
                  <a:ext uri="{FF2B5EF4-FFF2-40B4-BE49-F238E27FC236}">
                    <a16:creationId xmlns:a16="http://schemas.microsoft.com/office/drawing/2014/main" id="{4CD24C38-A4F4-BE44-8AD2-DEB26181154B}"/>
                  </a:ext>
                </a:extLst>
              </p:cNvPr>
              <p:cNvSpPr txBox="1"/>
              <p:nvPr/>
            </p:nvSpPr>
            <p:spPr>
              <a:xfrm>
                <a:off x="750725" y="6202710"/>
                <a:ext cx="1960946" cy="369332"/>
              </a:xfrm>
              <a:prstGeom prst="rect">
                <a:avLst/>
              </a:prstGeom>
              <a:noFill/>
            </p:spPr>
            <p:txBody>
              <a:bodyPr wrap="square" rtlCol="0">
                <a:spAutoFit/>
              </a:bodyPr>
              <a:lstStyle/>
              <a:p>
                <a:r>
                  <a:rPr kumimoji="1" lang="en-US" altLang="zh-TW" dirty="0"/>
                  <a:t>Resource: </a:t>
                </a:r>
                <a:r>
                  <a:rPr kumimoji="1" lang="en-US" altLang="zh-TW" dirty="0">
                    <a:hlinkClick r:id="rId6"/>
                  </a:rPr>
                  <a:t>Medium</a:t>
                </a:r>
                <a:endParaRPr kumimoji="1" lang="zh-TW" altLang="en-US" dirty="0"/>
              </a:p>
            </p:txBody>
          </p:sp>
          <p:sp>
            <p:nvSpPr>
              <p:cNvPr id="37" name="文字方塊 36">
                <a:extLst>
                  <a:ext uri="{FF2B5EF4-FFF2-40B4-BE49-F238E27FC236}">
                    <a16:creationId xmlns:a16="http://schemas.microsoft.com/office/drawing/2014/main" id="{F054EA33-8FB7-7145-8E42-BAA79FE24F47}"/>
                  </a:ext>
                </a:extLst>
              </p:cNvPr>
              <p:cNvSpPr txBox="1"/>
              <p:nvPr/>
            </p:nvSpPr>
            <p:spPr>
              <a:xfrm>
                <a:off x="660008" y="4016258"/>
                <a:ext cx="3633695" cy="369332"/>
              </a:xfrm>
              <a:prstGeom prst="rect">
                <a:avLst/>
              </a:prstGeom>
              <a:noFill/>
            </p:spPr>
            <p:txBody>
              <a:bodyPr wrap="square" rtlCol="0">
                <a:spAutoFit/>
              </a:bodyPr>
              <a:lstStyle/>
              <a:p>
                <a:r>
                  <a:rPr kumimoji="1" lang="zh-TW" altLang="en-US" dirty="0">
                    <a:latin typeface="Microsoft YaHei" panose="020B0503020204020204" pitchFamily="34" charset="-122"/>
                    <a:ea typeface="Microsoft YaHei" panose="020B0503020204020204" pitchFamily="34" charset="-122"/>
                  </a:rPr>
                  <a:t>看圖說故事</a:t>
                </a:r>
                <a:r>
                  <a:rPr kumimoji="1" lang="en-US" altLang="zh-TW" dirty="0">
                    <a:latin typeface="Microsoft YaHei" panose="020B0503020204020204" pitchFamily="34" charset="-122"/>
                    <a:ea typeface="Microsoft YaHei" panose="020B0503020204020204" pitchFamily="34" charset="-122"/>
                  </a:rPr>
                  <a:t> (Image captioning): </a:t>
                </a:r>
                <a:endParaRPr kumimoji="1" lang="zh-TW" altLang="en-US" dirty="0">
                  <a:latin typeface="Microsoft YaHei" panose="020B0503020204020204" pitchFamily="34" charset="-122"/>
                  <a:ea typeface="Microsoft YaHei" panose="020B0503020204020204" pitchFamily="34" charset="-122"/>
                </a:endParaRPr>
              </a:p>
            </p:txBody>
          </p:sp>
        </p:grpSp>
        <p:sp>
          <p:nvSpPr>
            <p:cNvPr id="39" name="圓角矩形 38">
              <a:extLst>
                <a:ext uri="{FF2B5EF4-FFF2-40B4-BE49-F238E27FC236}">
                  <a16:creationId xmlns:a16="http://schemas.microsoft.com/office/drawing/2014/main" id="{BF1B7F97-2092-E74B-8E47-37D4E197C3F6}"/>
                </a:ext>
              </a:extLst>
            </p:cNvPr>
            <p:cNvSpPr/>
            <p:nvPr/>
          </p:nvSpPr>
          <p:spPr>
            <a:xfrm>
              <a:off x="3336235" y="1550596"/>
              <a:ext cx="1225826" cy="234574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42451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pic>
        <p:nvPicPr>
          <p:cNvPr id="27" name="圖片 26" descr="一張含有 時鐘, 畫畫 的圖片&#10;&#10;自動產生的描述">
            <a:extLst>
              <a:ext uri="{FF2B5EF4-FFF2-40B4-BE49-F238E27FC236}">
                <a16:creationId xmlns:a16="http://schemas.microsoft.com/office/drawing/2014/main" id="{3D7CFF33-A6E4-5146-9A10-0312F7B7CA60}"/>
              </a:ext>
            </a:extLst>
          </p:cNvPr>
          <p:cNvPicPr>
            <a:picLocks noChangeAspect="1"/>
          </p:cNvPicPr>
          <p:nvPr/>
        </p:nvPicPr>
        <p:blipFill>
          <a:blip r:embed="rId3"/>
          <a:stretch>
            <a:fillRect/>
          </a:stretch>
        </p:blipFill>
        <p:spPr>
          <a:xfrm>
            <a:off x="2226646" y="1699685"/>
            <a:ext cx="7352779" cy="2394905"/>
          </a:xfrm>
          <a:prstGeom prst="rect">
            <a:avLst/>
          </a:prstGeom>
        </p:spPr>
      </p:pic>
      <p:sp>
        <p:nvSpPr>
          <p:cNvPr id="2" name="文字方塊 1">
            <a:extLst>
              <a:ext uri="{FF2B5EF4-FFF2-40B4-BE49-F238E27FC236}">
                <a16:creationId xmlns:a16="http://schemas.microsoft.com/office/drawing/2014/main" id="{4B9DD9EE-068D-FD44-97A3-BFE64D94A5AD}"/>
              </a:ext>
            </a:extLst>
          </p:cNvPr>
          <p:cNvSpPr txBox="1"/>
          <p:nvPr/>
        </p:nvSpPr>
        <p:spPr>
          <a:xfrm>
            <a:off x="1586948" y="4234985"/>
            <a:ext cx="3819939" cy="1754326"/>
          </a:xfrm>
          <a:prstGeom prst="rect">
            <a:avLst/>
          </a:prstGeom>
          <a:noFill/>
        </p:spPr>
        <p:txBody>
          <a:bodyPr wrap="square" rtlCol="0">
            <a:spAutoFit/>
          </a:bodyPr>
          <a:lstStyle/>
          <a:p>
            <a:r>
              <a:rPr kumimoji="1" lang="zh-TW" altLang="en-US" dirty="0">
                <a:latin typeface="Microsoft YaHei" panose="020B0503020204020204" pitchFamily="34" charset="-122"/>
                <a:ea typeface="Microsoft YaHei" panose="020B0503020204020204" pitchFamily="34" charset="-122"/>
              </a:rPr>
              <a:t>固定長度限制：</a:t>
            </a:r>
            <a:endParaRPr kumimoji="1" lang="en-US" altLang="zh-TW"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TW" altLang="en-US" dirty="0">
                <a:latin typeface="Microsoft YaHei" panose="020B0503020204020204" pitchFamily="34" charset="-122"/>
                <a:ea typeface="Microsoft YaHei" panose="020B0503020204020204" pitchFamily="34" charset="-122"/>
              </a:rPr>
              <a:t>產線數據</a:t>
            </a:r>
            <a:endParaRPr kumimoji="1" lang="en-US" altLang="zh-TW"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TW" altLang="en-US" dirty="0">
                <a:latin typeface="Microsoft YaHei" panose="020B0503020204020204" pitchFamily="34" charset="-122"/>
                <a:ea typeface="Microsoft YaHei" panose="020B0503020204020204" pitchFamily="34" charset="-122"/>
              </a:rPr>
              <a:t>文本分類</a:t>
            </a:r>
            <a:endParaRPr kumimoji="1" lang="en-US" altLang="zh-TW"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TW" altLang="en-US" dirty="0">
                <a:latin typeface="Microsoft YaHei" panose="020B0503020204020204" pitchFamily="34" charset="-122"/>
                <a:ea typeface="Microsoft YaHei" panose="020B0503020204020204" pitchFamily="34" charset="-122"/>
              </a:rPr>
              <a:t>腦波序列</a:t>
            </a:r>
            <a:endParaRPr kumimoji="1" lang="en-US" altLang="zh-TW"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TW" altLang="en-US" dirty="0">
                <a:latin typeface="Microsoft YaHei" panose="020B0503020204020204" pitchFamily="34" charset="-122"/>
                <a:ea typeface="Microsoft YaHei" panose="020B0503020204020204" pitchFamily="34" charset="-122"/>
              </a:rPr>
              <a:t>看圖說故事</a:t>
            </a:r>
            <a:r>
              <a:rPr kumimoji="1" lang="en-US" altLang="zh-TW" dirty="0">
                <a:latin typeface="Microsoft YaHei" panose="020B0503020204020204" pitchFamily="34" charset="-122"/>
                <a:ea typeface="Microsoft YaHei" panose="020B0503020204020204" pitchFamily="34" charset="-122"/>
              </a:rPr>
              <a:t> (Image captioning)</a:t>
            </a:r>
          </a:p>
          <a:p>
            <a:pPr marL="285750" indent="-285750">
              <a:buFont typeface="Arial" panose="020B0604020202020204" pitchFamily="34" charset="0"/>
              <a:buChar char="•"/>
            </a:pPr>
            <a:r>
              <a:rPr kumimoji="1" lang="zh-TW" altLang="en-US" dirty="0">
                <a:latin typeface="Microsoft YaHei" panose="020B0503020204020204" pitchFamily="34" charset="-122"/>
                <a:ea typeface="Microsoft YaHei" panose="020B0503020204020204" pitchFamily="34" charset="-122"/>
              </a:rPr>
              <a:t>詞性標註</a:t>
            </a:r>
            <a:r>
              <a:rPr kumimoji="1" lang="en-US" altLang="zh-TW" dirty="0">
                <a:latin typeface="Microsoft YaHei" panose="020B0503020204020204" pitchFamily="34" charset="-122"/>
                <a:ea typeface="Microsoft YaHei" panose="020B0503020204020204" pitchFamily="34" charset="-122"/>
              </a:rPr>
              <a:t> (POS tagging)</a:t>
            </a:r>
          </a:p>
        </p:txBody>
      </p:sp>
      <p:sp>
        <p:nvSpPr>
          <p:cNvPr id="5" name="文字方塊 4">
            <a:extLst>
              <a:ext uri="{FF2B5EF4-FFF2-40B4-BE49-F238E27FC236}">
                <a16:creationId xmlns:a16="http://schemas.microsoft.com/office/drawing/2014/main" id="{60B26240-FCCB-D34E-9720-A0A747EBB009}"/>
              </a:ext>
            </a:extLst>
          </p:cNvPr>
          <p:cNvSpPr txBox="1"/>
          <p:nvPr/>
        </p:nvSpPr>
        <p:spPr>
          <a:xfrm>
            <a:off x="5929541" y="4234985"/>
            <a:ext cx="4675511" cy="1754326"/>
          </a:xfrm>
          <a:prstGeom prst="rect">
            <a:avLst/>
          </a:prstGeom>
          <a:noFill/>
        </p:spPr>
        <p:txBody>
          <a:bodyPr wrap="square" rtlCol="0">
            <a:spAutoFit/>
          </a:bodyPr>
          <a:lstStyle/>
          <a:p>
            <a:r>
              <a:rPr kumimoji="1" lang="zh-TW" altLang="en-US" dirty="0">
                <a:latin typeface="Microsoft YaHei" panose="020B0503020204020204" pitchFamily="34" charset="-122"/>
                <a:ea typeface="Microsoft YaHei" panose="020B0503020204020204" pitchFamily="34" charset="-122"/>
              </a:rPr>
              <a:t>不固定長度任務：</a:t>
            </a:r>
            <a:endParaRPr kumimoji="1" lang="en-US" altLang="zh-TW"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TW" altLang="en-US" dirty="0">
                <a:latin typeface="Microsoft YaHei" panose="020B0503020204020204" pitchFamily="34" charset="-122"/>
                <a:ea typeface="Microsoft YaHei" panose="020B0503020204020204" pitchFamily="34" charset="-122"/>
              </a:rPr>
              <a:t>機器翻譯 </a:t>
            </a:r>
            <a:r>
              <a:rPr kumimoji="1" lang="en-US" altLang="zh-TW" dirty="0">
                <a:latin typeface="Microsoft YaHei" panose="020B0503020204020204" pitchFamily="34" charset="-122"/>
                <a:ea typeface="Microsoft YaHei" panose="020B0503020204020204" pitchFamily="34" charset="-122"/>
              </a:rPr>
              <a:t>(Neural Machine Translation)</a:t>
            </a:r>
          </a:p>
          <a:p>
            <a:pPr marL="285750" indent="-285750">
              <a:buFont typeface="Arial" panose="020B0604020202020204" pitchFamily="34" charset="0"/>
              <a:buChar char="•"/>
            </a:pPr>
            <a:r>
              <a:rPr kumimoji="1" lang="zh-TW" altLang="en-US" dirty="0">
                <a:latin typeface="Microsoft YaHei" panose="020B0503020204020204" pitchFamily="34" charset="-122"/>
                <a:ea typeface="Microsoft YaHei" panose="020B0503020204020204" pitchFamily="34" charset="-122"/>
              </a:rPr>
              <a:t>聊天機器人 </a:t>
            </a:r>
            <a:r>
              <a:rPr kumimoji="1" lang="en-US" altLang="zh-TW" dirty="0">
                <a:latin typeface="Microsoft YaHei" panose="020B0503020204020204" pitchFamily="34" charset="-122"/>
                <a:ea typeface="Microsoft YaHei" panose="020B0503020204020204" pitchFamily="34" charset="-122"/>
              </a:rPr>
              <a:t>(Chatbot)</a:t>
            </a:r>
          </a:p>
          <a:p>
            <a:pPr marL="285750" indent="-285750">
              <a:buFont typeface="Arial" panose="020B0604020202020204" pitchFamily="34" charset="0"/>
              <a:buChar char="•"/>
            </a:pPr>
            <a:r>
              <a:rPr kumimoji="1" lang="zh-TW" altLang="en-US" dirty="0">
                <a:latin typeface="Microsoft YaHei" panose="020B0503020204020204" pitchFamily="34" charset="-122"/>
                <a:ea typeface="Microsoft YaHei" panose="020B0503020204020204" pitchFamily="34" charset="-122"/>
              </a:rPr>
              <a:t>自動伴奏</a:t>
            </a:r>
            <a:endParaRPr kumimoji="1" lang="en-US" altLang="zh-TW"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en-US" altLang="zh-TW" dirty="0">
                <a:latin typeface="Microsoft YaHei" panose="020B0503020204020204" pitchFamily="34" charset="-122"/>
                <a:ea typeface="Microsoft YaHei" panose="020B0503020204020204" pitchFamily="34" charset="-122"/>
              </a:rPr>
              <a:t>Video captioning</a:t>
            </a:r>
          </a:p>
          <a:p>
            <a:pPr marL="285750" indent="-285750">
              <a:buFont typeface="Arial" panose="020B0604020202020204" pitchFamily="34" charset="0"/>
              <a:buChar char="•"/>
            </a:pPr>
            <a:r>
              <a:rPr kumimoji="1" lang="en-US" altLang="zh-TW" dirty="0">
                <a:latin typeface="Microsoft YaHei" panose="020B0503020204020204" pitchFamily="34" charset="-122"/>
                <a:ea typeface="Microsoft YaHei" panose="020B0503020204020204" pitchFamily="34" charset="-122"/>
              </a:rPr>
              <a:t>…</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052B3980-048B-3740-BB11-30DC82FCD15E}"/>
                  </a:ext>
                </a:extLst>
              </p:cNvPr>
              <p:cNvSpPr/>
              <p:nvPr/>
            </p:nvSpPr>
            <p:spPr>
              <a:xfrm>
                <a:off x="1586948" y="6126969"/>
                <a:ext cx="3605474" cy="400110"/>
              </a:xfrm>
              <a:prstGeom prst="rect">
                <a:avLst/>
              </a:prstGeom>
            </p:spPr>
            <p:txBody>
              <a:bodyPr wrap="none">
                <a:spAutoFit/>
              </a:bodyPr>
              <a:lstStyle/>
              <a:p>
                <a:r>
                  <a:rPr kumimoji="1" lang="zh-TW" altLang="en-US" sz="2000" dirty="0">
                    <a:solidFill>
                      <a:srgbClr val="FF0000"/>
                    </a:solidFill>
                    <a:latin typeface="Microsoft YaHei" panose="020B0503020204020204" pitchFamily="34" charset="-122"/>
                    <a:ea typeface="Microsoft YaHei" panose="020B0503020204020204" pitchFamily="34" charset="-122"/>
                  </a:rPr>
                  <a:t>輸出序列長度 </a:t>
                </a:r>
                <a14:m>
                  <m:oMath xmlns:m="http://schemas.openxmlformats.org/officeDocument/2006/math">
                    <m:r>
                      <a:rPr kumimoji="1" lang="en-US" altLang="zh-TW" sz="2000" i="1">
                        <a:solidFill>
                          <a:srgbClr val="FF0000"/>
                        </a:solidFill>
                        <a:latin typeface="Cambria Math" panose="02040503050406030204" pitchFamily="18" charset="0"/>
                      </a:rPr>
                      <m:t>≤</m:t>
                    </m:r>
                  </m:oMath>
                </a14:m>
                <a:r>
                  <a:rPr kumimoji="1" lang="en-US" altLang="zh-TW" sz="2000" dirty="0">
                    <a:solidFill>
                      <a:srgbClr val="FF0000"/>
                    </a:solidFill>
                    <a:latin typeface="Microsoft YaHei" panose="020B0503020204020204" pitchFamily="34" charset="-122"/>
                    <a:ea typeface="Microsoft YaHei" panose="020B0503020204020204" pitchFamily="34" charset="-122"/>
                  </a:rPr>
                  <a:t> </a:t>
                </a:r>
                <a:r>
                  <a:rPr kumimoji="1" lang="zh-TW" altLang="en-US" sz="2000" dirty="0">
                    <a:solidFill>
                      <a:srgbClr val="FF0000"/>
                    </a:solidFill>
                    <a:latin typeface="Microsoft YaHei" panose="020B0503020204020204" pitchFamily="34" charset="-122"/>
                    <a:ea typeface="Microsoft YaHei" panose="020B0503020204020204" pitchFamily="34" charset="-122"/>
                  </a:rPr>
                  <a:t>輸入序列長度</a:t>
                </a:r>
                <a:endParaRPr kumimoji="1" lang="en-US" altLang="zh-TW" sz="2000" dirty="0">
                  <a:solidFill>
                    <a:srgbClr val="FF0000"/>
                  </a:solidFill>
                  <a:latin typeface="Microsoft YaHei" panose="020B0503020204020204" pitchFamily="34" charset="-122"/>
                  <a:ea typeface="Microsoft YaHei" panose="020B0503020204020204" pitchFamily="34" charset="-122"/>
                </a:endParaRPr>
              </a:p>
            </p:txBody>
          </p:sp>
        </mc:Choice>
        <mc:Fallback xmlns="">
          <p:sp>
            <p:nvSpPr>
              <p:cNvPr id="7" name="矩形 6">
                <a:extLst>
                  <a:ext uri="{FF2B5EF4-FFF2-40B4-BE49-F238E27FC236}">
                    <a16:creationId xmlns:a16="http://schemas.microsoft.com/office/drawing/2014/main" id="{052B3980-048B-3740-BB11-30DC82FCD15E}"/>
                  </a:ext>
                </a:extLst>
              </p:cNvPr>
              <p:cNvSpPr>
                <a:spLocks noRot="1" noChangeAspect="1" noMove="1" noResize="1" noEditPoints="1" noAdjustHandles="1" noChangeArrowheads="1" noChangeShapeType="1" noTextEdit="1"/>
              </p:cNvSpPr>
              <p:nvPr/>
            </p:nvSpPr>
            <p:spPr>
              <a:xfrm>
                <a:off x="1586948" y="6126969"/>
                <a:ext cx="3605474" cy="400110"/>
              </a:xfrm>
              <a:prstGeom prst="rect">
                <a:avLst/>
              </a:prstGeom>
              <a:blipFill>
                <a:blip r:embed="rId4"/>
                <a:stretch>
                  <a:fillRect l="-1404" t="-3030" r="-702" b="-2424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157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pic>
        <p:nvPicPr>
          <p:cNvPr id="7" name="圖片 6" descr="一張含有 桌, 標誌, 時鐘 的圖片&#10;&#10;自動產生的描述">
            <a:extLst>
              <a:ext uri="{FF2B5EF4-FFF2-40B4-BE49-F238E27FC236}">
                <a16:creationId xmlns:a16="http://schemas.microsoft.com/office/drawing/2014/main" id="{51099CA8-F335-F240-B99C-FBF13162E570}"/>
              </a:ext>
            </a:extLst>
          </p:cNvPr>
          <p:cNvPicPr>
            <a:picLocks noChangeAspect="1"/>
          </p:cNvPicPr>
          <p:nvPr/>
        </p:nvPicPr>
        <p:blipFill>
          <a:blip r:embed="rId3"/>
          <a:stretch>
            <a:fillRect/>
          </a:stretch>
        </p:blipFill>
        <p:spPr>
          <a:xfrm>
            <a:off x="1294820" y="2220540"/>
            <a:ext cx="9105404" cy="2396159"/>
          </a:xfrm>
          <a:prstGeom prst="rect">
            <a:avLst/>
          </a:prstGeom>
        </p:spPr>
      </p:pic>
      <p:sp>
        <p:nvSpPr>
          <p:cNvPr id="9" name="文字方塊 8">
            <a:extLst>
              <a:ext uri="{FF2B5EF4-FFF2-40B4-BE49-F238E27FC236}">
                <a16:creationId xmlns:a16="http://schemas.microsoft.com/office/drawing/2014/main" id="{4940706D-65CB-6E46-B065-0E08352504EB}"/>
              </a:ext>
            </a:extLst>
          </p:cNvPr>
          <p:cNvSpPr txBox="1"/>
          <p:nvPr/>
        </p:nvSpPr>
        <p:spPr>
          <a:xfrm>
            <a:off x="387626" y="6122504"/>
            <a:ext cx="3478696" cy="369332"/>
          </a:xfrm>
          <a:prstGeom prst="rect">
            <a:avLst/>
          </a:prstGeom>
          <a:noFill/>
        </p:spPr>
        <p:txBody>
          <a:bodyPr wrap="square" rtlCol="0">
            <a:spAutoFit/>
          </a:bodyPr>
          <a:lstStyle/>
          <a:p>
            <a:r>
              <a:rPr kumimoji="1" lang="en-US" altLang="zh-TW" dirty="0"/>
              <a:t>Resource: </a:t>
            </a:r>
            <a:r>
              <a:rPr kumimoji="1" lang="en-US" altLang="zh-TW" dirty="0">
                <a:hlinkClick r:id="rId4"/>
              </a:rPr>
              <a:t>Sequence to sequence</a:t>
            </a:r>
            <a:endParaRPr kumimoji="1" lang="zh-TW" altLang="en-US" dirty="0"/>
          </a:p>
        </p:txBody>
      </p:sp>
      <p:grpSp>
        <p:nvGrpSpPr>
          <p:cNvPr id="12" name="群組 11">
            <a:extLst>
              <a:ext uri="{FF2B5EF4-FFF2-40B4-BE49-F238E27FC236}">
                <a16:creationId xmlns:a16="http://schemas.microsoft.com/office/drawing/2014/main" id="{B8C75BBF-C9C5-444B-BAEC-AC27CDDC30D9}"/>
              </a:ext>
            </a:extLst>
          </p:cNvPr>
          <p:cNvGrpSpPr/>
          <p:nvPr/>
        </p:nvGrpSpPr>
        <p:grpSpPr>
          <a:xfrm>
            <a:off x="1451113" y="2027142"/>
            <a:ext cx="4263887" cy="2567387"/>
            <a:chOff x="1391478" y="2325757"/>
            <a:chExt cx="4263887" cy="2567387"/>
          </a:xfrm>
        </p:grpSpPr>
        <p:sp>
          <p:nvSpPr>
            <p:cNvPr id="8" name="矩形 7">
              <a:extLst>
                <a:ext uri="{FF2B5EF4-FFF2-40B4-BE49-F238E27FC236}">
                  <a16:creationId xmlns:a16="http://schemas.microsoft.com/office/drawing/2014/main" id="{BD0A0A6F-F446-D040-9839-9148D6E4E32C}"/>
                </a:ext>
              </a:extLst>
            </p:cNvPr>
            <p:cNvSpPr/>
            <p:nvPr/>
          </p:nvSpPr>
          <p:spPr>
            <a:xfrm>
              <a:off x="1391478" y="2325757"/>
              <a:ext cx="4263887" cy="2567387"/>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C7B387F5-AF6B-4C45-BC69-C03C3EE8FC30}"/>
                </a:ext>
              </a:extLst>
            </p:cNvPr>
            <p:cNvSpPr txBox="1"/>
            <p:nvPr/>
          </p:nvSpPr>
          <p:spPr>
            <a:xfrm>
              <a:off x="2594112" y="2437617"/>
              <a:ext cx="2037523" cy="369332"/>
            </a:xfrm>
            <a:prstGeom prst="rect">
              <a:avLst/>
            </a:prstGeom>
            <a:noFill/>
          </p:spPr>
          <p:txBody>
            <a:bodyPr wrap="square" rtlCol="0">
              <a:spAutoFit/>
            </a:bodyPr>
            <a:lstStyle/>
            <a:p>
              <a:r>
                <a:rPr kumimoji="1" lang="zh-TW" altLang="en-US" dirty="0">
                  <a:latin typeface="Microsoft YaHei" panose="020B0503020204020204" pitchFamily="34" charset="-122"/>
                  <a:ea typeface="Microsoft YaHei" panose="020B0503020204020204" pitchFamily="34" charset="-122"/>
                </a:rPr>
                <a:t>編碼器 </a:t>
              </a:r>
              <a:r>
                <a:rPr kumimoji="1" lang="en-US" altLang="zh-TW" dirty="0">
                  <a:latin typeface="Microsoft YaHei" panose="020B0503020204020204" pitchFamily="34" charset="-122"/>
                  <a:ea typeface="Microsoft YaHei" panose="020B0503020204020204" pitchFamily="34" charset="-122"/>
                </a:rPr>
                <a:t>(Encoder)</a:t>
              </a:r>
              <a:endParaRPr kumimoji="1" lang="zh-TW" altLang="en-US" dirty="0">
                <a:latin typeface="Microsoft YaHei" panose="020B0503020204020204" pitchFamily="34" charset="-122"/>
                <a:ea typeface="Microsoft YaHei" panose="020B0503020204020204" pitchFamily="34" charset="-122"/>
              </a:endParaRPr>
            </a:p>
          </p:txBody>
        </p:sp>
      </p:grpSp>
      <p:grpSp>
        <p:nvGrpSpPr>
          <p:cNvPr id="14" name="群組 13">
            <a:extLst>
              <a:ext uri="{FF2B5EF4-FFF2-40B4-BE49-F238E27FC236}">
                <a16:creationId xmlns:a16="http://schemas.microsoft.com/office/drawing/2014/main" id="{C5E8F51D-DBDE-A047-8579-272FFDD314BA}"/>
              </a:ext>
            </a:extLst>
          </p:cNvPr>
          <p:cNvGrpSpPr/>
          <p:nvPr/>
        </p:nvGrpSpPr>
        <p:grpSpPr>
          <a:xfrm>
            <a:off x="6347005" y="2027142"/>
            <a:ext cx="4263887" cy="2567387"/>
            <a:chOff x="6287370" y="2325757"/>
            <a:chExt cx="4263887" cy="2567387"/>
          </a:xfrm>
        </p:grpSpPr>
        <p:sp>
          <p:nvSpPr>
            <p:cNvPr id="11" name="矩形 10">
              <a:extLst>
                <a:ext uri="{FF2B5EF4-FFF2-40B4-BE49-F238E27FC236}">
                  <a16:creationId xmlns:a16="http://schemas.microsoft.com/office/drawing/2014/main" id="{018B5A70-EBD6-7946-A957-7A8056CE8ABB}"/>
                </a:ext>
              </a:extLst>
            </p:cNvPr>
            <p:cNvSpPr/>
            <p:nvPr/>
          </p:nvSpPr>
          <p:spPr>
            <a:xfrm>
              <a:off x="6287370" y="2325757"/>
              <a:ext cx="4263887" cy="2567387"/>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3D8B8D0C-16BA-9D43-8B53-CA8E9F3C33F2}"/>
                </a:ext>
              </a:extLst>
            </p:cNvPr>
            <p:cNvSpPr txBox="1"/>
            <p:nvPr/>
          </p:nvSpPr>
          <p:spPr>
            <a:xfrm>
              <a:off x="7400551" y="2423582"/>
              <a:ext cx="2037523" cy="369332"/>
            </a:xfrm>
            <a:prstGeom prst="rect">
              <a:avLst/>
            </a:prstGeom>
            <a:noFill/>
          </p:spPr>
          <p:txBody>
            <a:bodyPr wrap="square" rtlCol="0">
              <a:spAutoFit/>
            </a:bodyPr>
            <a:lstStyle/>
            <a:p>
              <a:r>
                <a:rPr kumimoji="1" lang="zh-TW" altLang="en-US" dirty="0">
                  <a:latin typeface="Microsoft YaHei" panose="020B0503020204020204" pitchFamily="34" charset="-122"/>
                  <a:ea typeface="Microsoft YaHei" panose="020B0503020204020204" pitchFamily="34" charset="-122"/>
                </a:rPr>
                <a:t>解碼器 </a:t>
              </a:r>
              <a:r>
                <a:rPr kumimoji="1" lang="en-US" altLang="zh-TW" dirty="0">
                  <a:latin typeface="Microsoft YaHei" panose="020B0503020204020204" pitchFamily="34" charset="-122"/>
                  <a:ea typeface="Microsoft YaHei" panose="020B0503020204020204" pitchFamily="34" charset="-122"/>
                </a:rPr>
                <a:t>(Decoder)</a:t>
              </a:r>
              <a:endParaRPr kumimoji="1" lang="zh-TW" altLang="en-US" dirty="0">
                <a:latin typeface="Microsoft YaHei" panose="020B0503020204020204" pitchFamily="34" charset="-122"/>
                <a:ea typeface="Microsoft YaHei" panose="020B0503020204020204" pitchFamily="34" charset="-122"/>
              </a:endParaRPr>
            </a:p>
          </p:txBody>
        </p:sp>
      </p:grpSp>
      <p:sp>
        <p:nvSpPr>
          <p:cNvPr id="17" name="文字方塊 16">
            <a:extLst>
              <a:ext uri="{FF2B5EF4-FFF2-40B4-BE49-F238E27FC236}">
                <a16:creationId xmlns:a16="http://schemas.microsoft.com/office/drawing/2014/main" id="{DE56D082-AB5C-1142-A034-B6F2DBBF717D}"/>
              </a:ext>
            </a:extLst>
          </p:cNvPr>
          <p:cNvSpPr txBox="1"/>
          <p:nvPr/>
        </p:nvSpPr>
        <p:spPr>
          <a:xfrm>
            <a:off x="1113134" y="4839600"/>
            <a:ext cx="10308384" cy="1015663"/>
          </a:xfrm>
          <a:prstGeom prst="rect">
            <a:avLst/>
          </a:prstGeom>
          <a:noFill/>
        </p:spPr>
        <p:txBody>
          <a:bodyPr wrap="square" rtlCol="0">
            <a:spAutoFit/>
          </a:bodyPr>
          <a:lstStyle/>
          <a:p>
            <a:pPr marL="285750" indent="-285750">
              <a:buFont typeface="Arial" panose="020B0604020202020204" pitchFamily="34" charset="0"/>
              <a:buChar char="•"/>
            </a:pPr>
            <a:r>
              <a:rPr kumimoji="1" lang="zh-TW" altLang="en-US" sz="2000" dirty="0">
                <a:latin typeface="Microsoft YaHei" panose="020B0503020204020204" pitchFamily="34" charset="-122"/>
                <a:ea typeface="Microsoft YaHei" panose="020B0503020204020204" pitchFamily="34" charset="-122"/>
              </a:rPr>
              <a:t>編碼器</a:t>
            </a:r>
            <a:r>
              <a:rPr kumimoji="1" lang="en-US" altLang="zh-TW" sz="2000" dirty="0">
                <a:latin typeface="Microsoft YaHei" panose="020B0503020204020204" pitchFamily="34" charset="-122"/>
                <a:ea typeface="Microsoft YaHei" panose="020B0503020204020204" pitchFamily="34" charset="-122"/>
              </a:rPr>
              <a:t> (Encoder)</a:t>
            </a:r>
            <a:r>
              <a:rPr kumimoji="1" lang="zh-TW" altLang="en-US" sz="2000" dirty="0">
                <a:latin typeface="Microsoft YaHei" panose="020B0503020204020204" pitchFamily="34" charset="-122"/>
                <a:ea typeface="Microsoft YaHei" panose="020B0503020204020204" pitchFamily="34" charset="-122"/>
              </a:rPr>
              <a:t>：從輸入序列萃取出重要的資訊，形成上下文向量</a:t>
            </a:r>
            <a:r>
              <a:rPr kumimoji="1" lang="en-US" altLang="zh-TW" sz="2000" dirty="0">
                <a:latin typeface="Microsoft YaHei" panose="020B0503020204020204" pitchFamily="34" charset="-122"/>
                <a:ea typeface="Microsoft YaHei" panose="020B0503020204020204" pitchFamily="34" charset="-122"/>
              </a:rPr>
              <a:t> (Context vector)</a:t>
            </a:r>
            <a:r>
              <a:rPr kumimoji="1" lang="zh-TW" altLang="en-US" sz="2000" dirty="0">
                <a:latin typeface="Microsoft YaHei" panose="020B0503020204020204" pitchFamily="34" charset="-122"/>
                <a:ea typeface="Microsoft YaHei" panose="020B0503020204020204" pitchFamily="34" charset="-122"/>
              </a:rPr>
              <a:t>。</a:t>
            </a:r>
            <a:endParaRPr kumimoji="1" lang="en-US" altLang="zh-TW"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TW" altLang="en-US" sz="2000" dirty="0">
                <a:latin typeface="Microsoft YaHei" panose="020B0503020204020204" pitchFamily="34" charset="-122"/>
                <a:ea typeface="Microsoft YaHei" panose="020B0503020204020204" pitchFamily="34" charset="-122"/>
              </a:rPr>
              <a:t>解碼器</a:t>
            </a:r>
            <a:r>
              <a:rPr kumimoji="1" lang="en-US" altLang="zh-TW" sz="2000" dirty="0">
                <a:latin typeface="Microsoft YaHei" panose="020B0503020204020204" pitchFamily="34" charset="-122"/>
                <a:ea typeface="Microsoft YaHei" panose="020B0503020204020204" pitchFamily="34" charset="-122"/>
              </a:rPr>
              <a:t> (Decoder)</a:t>
            </a:r>
            <a:r>
              <a:rPr kumimoji="1" lang="zh-TW" altLang="en-US" sz="2000" dirty="0">
                <a:latin typeface="Microsoft YaHei" panose="020B0503020204020204" pitchFamily="34" charset="-122"/>
                <a:ea typeface="Microsoft YaHei" panose="020B0503020204020204" pitchFamily="34" charset="-122"/>
              </a:rPr>
              <a:t>：將</a:t>
            </a:r>
            <a:r>
              <a:rPr kumimoji="1" lang="en-US" altLang="zh-TW" sz="2000" dirty="0">
                <a:latin typeface="Microsoft YaHei" panose="020B0503020204020204" pitchFamily="34" charset="-122"/>
                <a:ea typeface="Microsoft YaHei" panose="020B0503020204020204" pitchFamily="34" charset="-122"/>
              </a:rPr>
              <a:t> Context vector </a:t>
            </a:r>
            <a:r>
              <a:rPr kumimoji="1" lang="zh-TW" altLang="en-US" sz="2000" dirty="0">
                <a:latin typeface="Microsoft YaHei" panose="020B0503020204020204" pitchFamily="34" charset="-122"/>
                <a:ea typeface="Microsoft YaHei" panose="020B0503020204020204" pitchFamily="34" charset="-122"/>
              </a:rPr>
              <a:t>解碼成輸出序列。</a:t>
            </a:r>
            <a:endParaRPr kumimoji="1" lang="en-US" altLang="zh-TW"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TW" altLang="en-US" sz="2000" dirty="0">
                <a:latin typeface="Microsoft YaHei" panose="020B0503020204020204" pitchFamily="34" charset="-122"/>
                <a:ea typeface="Microsoft YaHei" panose="020B0503020204020204" pitchFamily="34" charset="-122"/>
              </a:rPr>
              <a:t>輸入序列與輸出序列不固定長度。</a:t>
            </a:r>
          </a:p>
        </p:txBody>
      </p:sp>
    </p:spTree>
    <p:extLst>
      <p:ext uri="{BB962C8B-B14F-4D97-AF65-F5344CB8AC3E}">
        <p14:creationId xmlns:p14="http://schemas.microsoft.com/office/powerpoint/2010/main" val="155645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sp>
        <p:nvSpPr>
          <p:cNvPr id="9" name="文字方塊 8">
            <a:extLst>
              <a:ext uri="{FF2B5EF4-FFF2-40B4-BE49-F238E27FC236}">
                <a16:creationId xmlns:a16="http://schemas.microsoft.com/office/drawing/2014/main" id="{4940706D-65CB-6E46-B065-0E08352504EB}"/>
              </a:ext>
            </a:extLst>
          </p:cNvPr>
          <p:cNvSpPr txBox="1"/>
          <p:nvPr/>
        </p:nvSpPr>
        <p:spPr>
          <a:xfrm>
            <a:off x="0" y="6214472"/>
            <a:ext cx="5708374" cy="369332"/>
          </a:xfrm>
          <a:prstGeom prst="rect">
            <a:avLst/>
          </a:prstGeom>
          <a:noFill/>
        </p:spPr>
        <p:txBody>
          <a:bodyPr wrap="square" rtlCol="0">
            <a:spAutoFit/>
          </a:bodyPr>
          <a:lstStyle/>
          <a:p>
            <a:r>
              <a:rPr kumimoji="1" lang="en-US" altLang="zh-TW" dirty="0"/>
              <a:t>Resource: </a:t>
            </a:r>
            <a:r>
              <a:rPr lang="en" altLang="zh-TW" b="1" dirty="0">
                <a:hlinkClick r:id="rId5"/>
              </a:rPr>
              <a:t>Visualizing A Neural Machine Translation Model</a:t>
            </a:r>
            <a:endParaRPr lang="en" altLang="zh-TW" b="1" dirty="0"/>
          </a:p>
        </p:txBody>
      </p:sp>
      <p:pic>
        <p:nvPicPr>
          <p:cNvPr id="2" name="8.mp4" descr="8.mp4">
            <a:hlinkClick r:id="" action="ppaction://media"/>
            <a:extLst>
              <a:ext uri="{FF2B5EF4-FFF2-40B4-BE49-F238E27FC236}">
                <a16:creationId xmlns:a16="http://schemas.microsoft.com/office/drawing/2014/main" id="{051524CD-BA76-2141-80AC-14E91429F85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231563"/>
            <a:ext cx="12192000" cy="3259137"/>
          </a:xfrm>
          <a:prstGeom prst="rect">
            <a:avLst/>
          </a:prstGeom>
        </p:spPr>
      </p:pic>
    </p:spTree>
    <p:extLst>
      <p:ext uri="{BB962C8B-B14F-4D97-AF65-F5344CB8AC3E}">
        <p14:creationId xmlns:p14="http://schemas.microsoft.com/office/powerpoint/2010/main" val="422636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sp>
        <p:nvSpPr>
          <p:cNvPr id="6" name="文字方塊 5">
            <a:extLst>
              <a:ext uri="{FF2B5EF4-FFF2-40B4-BE49-F238E27FC236}">
                <a16:creationId xmlns:a16="http://schemas.microsoft.com/office/drawing/2014/main" id="{3D0AF4E1-8C59-E848-9316-AF7DD92450DF}"/>
              </a:ext>
            </a:extLst>
          </p:cNvPr>
          <p:cNvSpPr txBox="1"/>
          <p:nvPr/>
        </p:nvSpPr>
        <p:spPr>
          <a:xfrm>
            <a:off x="0" y="6214472"/>
            <a:ext cx="5708374" cy="369332"/>
          </a:xfrm>
          <a:prstGeom prst="rect">
            <a:avLst/>
          </a:prstGeom>
          <a:noFill/>
        </p:spPr>
        <p:txBody>
          <a:bodyPr wrap="square" rtlCol="0">
            <a:spAutoFit/>
          </a:bodyPr>
          <a:lstStyle/>
          <a:p>
            <a:r>
              <a:rPr kumimoji="1" lang="en-US" altLang="zh-TW" dirty="0"/>
              <a:t>Resource: </a:t>
            </a:r>
            <a:r>
              <a:rPr lang="en" altLang="zh-TW" b="1" dirty="0">
                <a:hlinkClick r:id="rId5"/>
              </a:rPr>
              <a:t>Visualizing A Neural Machine Translation Model</a:t>
            </a:r>
            <a:endParaRPr lang="en" altLang="zh-TW" b="1" dirty="0"/>
          </a:p>
        </p:txBody>
      </p:sp>
      <p:pic>
        <p:nvPicPr>
          <p:cNvPr id="5" name="10.mp4" descr="10.mp4">
            <a:hlinkClick r:id="" action="ppaction://media"/>
            <a:extLst>
              <a:ext uri="{FF2B5EF4-FFF2-40B4-BE49-F238E27FC236}">
                <a16:creationId xmlns:a16="http://schemas.microsoft.com/office/drawing/2014/main" id="{615B1906-945B-294D-9230-8878D303305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87895" y="1613980"/>
            <a:ext cx="10416209" cy="4600492"/>
          </a:xfrm>
          <a:prstGeom prst="rect">
            <a:avLst/>
          </a:prstGeom>
        </p:spPr>
      </p:pic>
    </p:spTree>
    <p:extLst>
      <p:ext uri="{BB962C8B-B14F-4D97-AF65-F5344CB8AC3E}">
        <p14:creationId xmlns:p14="http://schemas.microsoft.com/office/powerpoint/2010/main" val="29265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sp>
        <p:nvSpPr>
          <p:cNvPr id="6" name="文字方塊 5">
            <a:extLst>
              <a:ext uri="{FF2B5EF4-FFF2-40B4-BE49-F238E27FC236}">
                <a16:creationId xmlns:a16="http://schemas.microsoft.com/office/drawing/2014/main" id="{3D0AF4E1-8C59-E848-9316-AF7DD92450DF}"/>
              </a:ext>
            </a:extLst>
          </p:cNvPr>
          <p:cNvSpPr txBox="1"/>
          <p:nvPr/>
        </p:nvSpPr>
        <p:spPr>
          <a:xfrm>
            <a:off x="0" y="6214472"/>
            <a:ext cx="5708374" cy="369332"/>
          </a:xfrm>
          <a:prstGeom prst="rect">
            <a:avLst/>
          </a:prstGeom>
          <a:noFill/>
        </p:spPr>
        <p:txBody>
          <a:bodyPr wrap="square" rtlCol="0">
            <a:spAutoFit/>
          </a:bodyPr>
          <a:lstStyle/>
          <a:p>
            <a:r>
              <a:rPr kumimoji="1" lang="en-US" altLang="zh-TW" dirty="0"/>
              <a:t>Resource: </a:t>
            </a:r>
            <a:r>
              <a:rPr lang="en" altLang="zh-TW" b="1" dirty="0">
                <a:hlinkClick r:id="rId5"/>
              </a:rPr>
              <a:t>Visualizing A Neural Machine Translation Model</a:t>
            </a:r>
            <a:endParaRPr lang="en" altLang="zh-TW" b="1" dirty="0"/>
          </a:p>
        </p:txBody>
      </p:sp>
      <p:pic>
        <p:nvPicPr>
          <p:cNvPr id="2" name="11.mp4" descr="11.mp4">
            <a:hlinkClick r:id="" action="ppaction://media"/>
            <a:extLst>
              <a:ext uri="{FF2B5EF4-FFF2-40B4-BE49-F238E27FC236}">
                <a16:creationId xmlns:a16="http://schemas.microsoft.com/office/drawing/2014/main" id="{B291B2B6-16DE-7448-B622-4AB77B80E04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6707" y="1599759"/>
            <a:ext cx="10518585" cy="4610099"/>
          </a:xfrm>
          <a:prstGeom prst="rect">
            <a:avLst/>
          </a:prstGeom>
        </p:spPr>
      </p:pic>
    </p:spTree>
    <p:extLst>
      <p:ext uri="{BB962C8B-B14F-4D97-AF65-F5344CB8AC3E}">
        <p14:creationId xmlns:p14="http://schemas.microsoft.com/office/powerpoint/2010/main" val="380897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pic>
        <p:nvPicPr>
          <p:cNvPr id="5" name="圖片 4">
            <a:extLst>
              <a:ext uri="{FF2B5EF4-FFF2-40B4-BE49-F238E27FC236}">
                <a16:creationId xmlns:a16="http://schemas.microsoft.com/office/drawing/2014/main" id="{99CC74E6-EAF3-404F-9245-910B7B29859B}"/>
              </a:ext>
            </a:extLst>
          </p:cNvPr>
          <p:cNvPicPr>
            <a:picLocks noChangeAspect="1"/>
          </p:cNvPicPr>
          <p:nvPr/>
        </p:nvPicPr>
        <p:blipFill>
          <a:blip r:embed="rId3"/>
          <a:stretch>
            <a:fillRect/>
          </a:stretch>
        </p:blipFill>
        <p:spPr>
          <a:xfrm>
            <a:off x="3122267" y="1673735"/>
            <a:ext cx="8756650" cy="4810677"/>
          </a:xfrm>
          <a:prstGeom prst="rect">
            <a:avLst/>
          </a:prstGeom>
        </p:spPr>
      </p:pic>
      <p:sp>
        <p:nvSpPr>
          <p:cNvPr id="6" name="文字方塊 5">
            <a:extLst>
              <a:ext uri="{FF2B5EF4-FFF2-40B4-BE49-F238E27FC236}">
                <a16:creationId xmlns:a16="http://schemas.microsoft.com/office/drawing/2014/main" id="{4EC90D18-B34A-D847-98AA-592E817EC794}"/>
              </a:ext>
            </a:extLst>
          </p:cNvPr>
          <p:cNvSpPr txBox="1"/>
          <p:nvPr/>
        </p:nvSpPr>
        <p:spPr>
          <a:xfrm>
            <a:off x="-1" y="6214472"/>
            <a:ext cx="6254885" cy="369332"/>
          </a:xfrm>
          <a:prstGeom prst="rect">
            <a:avLst/>
          </a:prstGeom>
          <a:noFill/>
        </p:spPr>
        <p:txBody>
          <a:bodyPr wrap="square" rtlCol="0">
            <a:spAutoFit/>
          </a:bodyPr>
          <a:lstStyle/>
          <a:p>
            <a:pPr fontAlgn="base"/>
            <a:r>
              <a:rPr kumimoji="1" lang="en-US" altLang="zh-TW" dirty="0"/>
              <a:t>Resource: </a:t>
            </a:r>
            <a:r>
              <a:rPr lang="en" altLang="zh-TW" b="1" dirty="0">
                <a:hlinkClick r:id="rId4"/>
              </a:rPr>
              <a:t>The Illustrated Transformer</a:t>
            </a:r>
            <a:r>
              <a:rPr lang="en" altLang="zh-TW" b="1" dirty="0"/>
              <a:t> , </a:t>
            </a:r>
            <a:r>
              <a:rPr lang="en" altLang="zh-TW" b="1" dirty="0">
                <a:hlinkClick r:id="rId5"/>
              </a:rPr>
              <a:t>Attention is all you need</a:t>
            </a:r>
            <a:endParaRPr lang="en" altLang="zh-TW" b="1" dirty="0"/>
          </a:p>
        </p:txBody>
      </p:sp>
      <p:sp>
        <p:nvSpPr>
          <p:cNvPr id="7" name="文字方塊 6">
            <a:extLst>
              <a:ext uri="{FF2B5EF4-FFF2-40B4-BE49-F238E27FC236}">
                <a16:creationId xmlns:a16="http://schemas.microsoft.com/office/drawing/2014/main" id="{BAD728C5-6776-DE4C-9902-C1345DF3AA60}"/>
              </a:ext>
            </a:extLst>
          </p:cNvPr>
          <p:cNvSpPr txBox="1"/>
          <p:nvPr/>
        </p:nvSpPr>
        <p:spPr>
          <a:xfrm>
            <a:off x="475283" y="2207094"/>
            <a:ext cx="3046344" cy="923330"/>
          </a:xfrm>
          <a:prstGeom prst="rect">
            <a:avLst/>
          </a:prstGeom>
          <a:noFill/>
        </p:spPr>
        <p:txBody>
          <a:bodyPr wrap="square" rtlCol="0">
            <a:spAutoFit/>
          </a:bodyPr>
          <a:lstStyle/>
          <a:p>
            <a:r>
              <a:rPr kumimoji="1" lang="en-US" altLang="zh-TW" dirty="0">
                <a:latin typeface="Microsoft YaHei" panose="020B0503020204020204" pitchFamily="34" charset="-122"/>
                <a:ea typeface="Microsoft YaHei" panose="020B0503020204020204" pitchFamily="34" charset="-122"/>
              </a:rPr>
              <a:t>Seq2seq</a:t>
            </a:r>
            <a:r>
              <a:rPr kumimoji="1" lang="zh-TW" altLang="en-US" dirty="0">
                <a:latin typeface="Microsoft YaHei" panose="020B0503020204020204" pitchFamily="34" charset="-122"/>
                <a:ea typeface="Microsoft YaHei" panose="020B0503020204020204" pitchFamily="34" charset="-122"/>
              </a:rPr>
              <a:t>：</a:t>
            </a:r>
            <a:endParaRPr kumimoji="1" lang="en-US" altLang="zh-TW"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TW" altLang="en-US" dirty="0">
                <a:latin typeface="Microsoft YaHei" panose="020B0503020204020204" pitchFamily="34" charset="-122"/>
                <a:ea typeface="Microsoft YaHei" panose="020B0503020204020204" pitchFamily="34" charset="-122"/>
              </a:rPr>
              <a:t>序列過長，容易梯度消失</a:t>
            </a:r>
            <a:endParaRPr kumimoji="1" lang="en-US" altLang="zh-TW"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TW" altLang="en-US" dirty="0">
                <a:latin typeface="Microsoft YaHei" panose="020B0503020204020204" pitchFamily="34" charset="-122"/>
                <a:ea typeface="Microsoft YaHei" panose="020B0503020204020204" pitchFamily="34" charset="-122"/>
              </a:rPr>
              <a:t>無法平行計算</a:t>
            </a:r>
            <a:endParaRPr kumimoji="1" lang="en-US" altLang="zh-TW" dirty="0">
              <a:latin typeface="Microsoft YaHei" panose="020B0503020204020204" pitchFamily="34" charset="-122"/>
              <a:ea typeface="Microsoft YaHei" panose="020B0503020204020204" pitchFamily="34" charset="-122"/>
            </a:endParaRPr>
          </a:p>
        </p:txBody>
      </p:sp>
      <p:sp>
        <p:nvSpPr>
          <p:cNvPr id="8" name="文字方塊 7">
            <a:extLst>
              <a:ext uri="{FF2B5EF4-FFF2-40B4-BE49-F238E27FC236}">
                <a16:creationId xmlns:a16="http://schemas.microsoft.com/office/drawing/2014/main" id="{DDCFA0AD-F827-B948-8852-C733308D3302}"/>
              </a:ext>
            </a:extLst>
          </p:cNvPr>
          <p:cNvSpPr txBox="1"/>
          <p:nvPr/>
        </p:nvSpPr>
        <p:spPr>
          <a:xfrm>
            <a:off x="475283" y="3491109"/>
            <a:ext cx="2426943" cy="923330"/>
          </a:xfrm>
          <a:prstGeom prst="rect">
            <a:avLst/>
          </a:prstGeom>
          <a:noFill/>
        </p:spPr>
        <p:txBody>
          <a:bodyPr wrap="square" rtlCol="0">
            <a:spAutoFit/>
          </a:bodyPr>
          <a:lstStyle/>
          <a:p>
            <a:r>
              <a:rPr kumimoji="1" lang="en-US" altLang="zh-TW" dirty="0">
                <a:latin typeface="Microsoft YaHei" panose="020B0503020204020204" pitchFamily="34" charset="-122"/>
                <a:ea typeface="Microsoft YaHei" panose="020B0503020204020204" pitchFamily="34" charset="-122"/>
              </a:rPr>
              <a:t>Transformer</a:t>
            </a:r>
            <a:r>
              <a:rPr kumimoji="1" lang="zh-TW" altLang="en-US" dirty="0">
                <a:latin typeface="Microsoft YaHei" panose="020B0503020204020204" pitchFamily="34" charset="-122"/>
                <a:ea typeface="Microsoft YaHei" panose="020B0503020204020204" pitchFamily="34" charset="-122"/>
              </a:rPr>
              <a:t>：</a:t>
            </a:r>
            <a:endParaRPr kumimoji="1" lang="en-US" altLang="zh-TW"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TW" altLang="en-US" dirty="0">
                <a:latin typeface="Microsoft YaHei" panose="020B0503020204020204" pitchFamily="34" charset="-122"/>
                <a:ea typeface="Microsoft YaHei" panose="020B0503020204020204" pitchFamily="34" charset="-122"/>
              </a:rPr>
              <a:t>一次計算所有序列</a:t>
            </a:r>
            <a:endParaRPr kumimoji="1" lang="en-US" altLang="zh-TW"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TW" altLang="en-US" dirty="0">
                <a:latin typeface="Microsoft YaHei" panose="020B0503020204020204" pitchFamily="34" charset="-122"/>
                <a:ea typeface="Microsoft YaHei" panose="020B0503020204020204" pitchFamily="34" charset="-122"/>
              </a:rPr>
              <a:t>可以平行計算</a:t>
            </a:r>
            <a:endParaRPr kumimoji="1" lang="en-US" altLang="zh-TW" dirty="0">
              <a:latin typeface="Microsoft YaHei" panose="020B0503020204020204" pitchFamily="34" charset="-122"/>
              <a:ea typeface="Microsoft YaHei" panose="020B0503020204020204" pitchFamily="34" charset="-122"/>
            </a:endParaRPr>
          </a:p>
        </p:txBody>
      </p:sp>
      <p:sp>
        <p:nvSpPr>
          <p:cNvPr id="9" name="文字方塊 8">
            <a:extLst>
              <a:ext uri="{FF2B5EF4-FFF2-40B4-BE49-F238E27FC236}">
                <a16:creationId xmlns:a16="http://schemas.microsoft.com/office/drawing/2014/main" id="{8324C934-9331-454E-8BC2-A6F8DCA0A70F}"/>
              </a:ext>
            </a:extLst>
          </p:cNvPr>
          <p:cNvSpPr txBox="1"/>
          <p:nvPr/>
        </p:nvSpPr>
        <p:spPr>
          <a:xfrm>
            <a:off x="4084983" y="2358053"/>
            <a:ext cx="2047461" cy="477054"/>
          </a:xfrm>
          <a:prstGeom prst="rect">
            <a:avLst/>
          </a:prstGeom>
          <a:noFill/>
        </p:spPr>
        <p:txBody>
          <a:bodyPr wrap="square" rtlCol="0">
            <a:spAutoFit/>
          </a:bodyPr>
          <a:lstStyle/>
          <a:p>
            <a:r>
              <a:rPr kumimoji="1" lang="en-US" altLang="zh-TW" sz="2500" dirty="0">
                <a:latin typeface="Microsoft YaHei" panose="020B0503020204020204" pitchFamily="34" charset="-122"/>
                <a:ea typeface="Microsoft YaHei" panose="020B0503020204020204" pitchFamily="34" charset="-122"/>
              </a:rPr>
              <a:t>Transformer</a:t>
            </a:r>
            <a:endParaRPr kumimoji="1" lang="zh-TW" altLang="en-US" sz="25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2746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sp>
        <p:nvSpPr>
          <p:cNvPr id="7" name="文字方塊 6">
            <a:extLst>
              <a:ext uri="{FF2B5EF4-FFF2-40B4-BE49-F238E27FC236}">
                <a16:creationId xmlns:a16="http://schemas.microsoft.com/office/drawing/2014/main" id="{6B1A0B04-62C6-9C4C-8616-5EB098949704}"/>
              </a:ext>
            </a:extLst>
          </p:cNvPr>
          <p:cNvSpPr txBox="1"/>
          <p:nvPr/>
        </p:nvSpPr>
        <p:spPr>
          <a:xfrm>
            <a:off x="1352952" y="1827559"/>
            <a:ext cx="9486096" cy="477054"/>
          </a:xfrm>
          <a:prstGeom prst="rect">
            <a:avLst/>
          </a:prstGeom>
          <a:noFill/>
        </p:spPr>
        <p:txBody>
          <a:bodyPr wrap="square" rtlCol="0">
            <a:spAutoFit/>
          </a:bodyPr>
          <a:lstStyle/>
          <a:p>
            <a:r>
              <a:rPr kumimoji="1" lang="zh-TW" altLang="en-US" sz="2500" dirty="0">
                <a:latin typeface="Microsoft YaHei" panose="020B0503020204020204" pitchFamily="34" charset="-122"/>
                <a:ea typeface="Microsoft YaHei" panose="020B0503020204020204" pitchFamily="34" charset="-122"/>
              </a:rPr>
              <a:t>請問以下資料</a:t>
            </a:r>
            <a:r>
              <a:rPr kumimoji="1" lang="en-US" altLang="zh-TW" sz="2500" dirty="0">
                <a:latin typeface="Microsoft YaHei" panose="020B0503020204020204" pitchFamily="34" charset="-122"/>
                <a:ea typeface="Microsoft YaHei" panose="020B0503020204020204" pitchFamily="34" charset="-122"/>
              </a:rPr>
              <a:t>/</a:t>
            </a:r>
            <a:r>
              <a:rPr kumimoji="1" lang="zh-TW" altLang="en-US" sz="2500" dirty="0">
                <a:latin typeface="Microsoft YaHei" panose="020B0503020204020204" pitchFamily="34" charset="-122"/>
                <a:ea typeface="Microsoft YaHei" panose="020B0503020204020204" pitchFamily="34" charset="-122"/>
              </a:rPr>
              <a:t>任務哪些可以應用到</a:t>
            </a:r>
            <a:r>
              <a:rPr kumimoji="1" lang="en-US" altLang="zh-TW" sz="2500" dirty="0">
                <a:latin typeface="Microsoft YaHei" panose="020B0503020204020204" pitchFamily="34" charset="-122"/>
                <a:ea typeface="Microsoft YaHei" panose="020B0503020204020204" pitchFamily="34" charset="-122"/>
              </a:rPr>
              <a:t> RNN</a:t>
            </a:r>
            <a:r>
              <a:rPr kumimoji="1" lang="zh-TW" altLang="en-US" sz="2500" dirty="0">
                <a:latin typeface="Microsoft YaHei" panose="020B0503020204020204" pitchFamily="34" charset="-122"/>
                <a:ea typeface="Microsoft YaHei" panose="020B0503020204020204" pitchFamily="34" charset="-122"/>
              </a:rPr>
              <a:t> 或是 </a:t>
            </a:r>
            <a:r>
              <a:rPr kumimoji="1" lang="en-US" altLang="zh-TW" sz="2500" dirty="0">
                <a:latin typeface="Microsoft YaHei" panose="020B0503020204020204" pitchFamily="34" charset="-122"/>
                <a:ea typeface="Microsoft YaHei" panose="020B0503020204020204" pitchFamily="34" charset="-122"/>
              </a:rPr>
              <a:t>Seq2seq </a:t>
            </a:r>
            <a:r>
              <a:rPr kumimoji="1" lang="zh-TW" altLang="en-US" sz="2500" dirty="0">
                <a:latin typeface="Microsoft YaHei" panose="020B0503020204020204" pitchFamily="34" charset="-122"/>
                <a:ea typeface="Microsoft YaHei" panose="020B0503020204020204" pitchFamily="34" charset="-122"/>
              </a:rPr>
              <a:t>的性質？</a:t>
            </a:r>
          </a:p>
        </p:txBody>
      </p:sp>
      <p:sp>
        <p:nvSpPr>
          <p:cNvPr id="3" name="圓角矩形 2">
            <a:extLst>
              <a:ext uri="{FF2B5EF4-FFF2-40B4-BE49-F238E27FC236}">
                <a16:creationId xmlns:a16="http://schemas.microsoft.com/office/drawing/2014/main" id="{05ABC549-5773-6B4A-B5D2-9C34BDA885E4}"/>
              </a:ext>
            </a:extLst>
          </p:cNvPr>
          <p:cNvSpPr/>
          <p:nvPr/>
        </p:nvSpPr>
        <p:spPr>
          <a:xfrm>
            <a:off x="1126777" y="2532413"/>
            <a:ext cx="9938446" cy="764088"/>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500" dirty="0">
                <a:latin typeface="Microsoft YaHei" panose="020B0503020204020204" pitchFamily="34" charset="-122"/>
                <a:ea typeface="Microsoft YaHei" panose="020B0503020204020204" pitchFamily="34" charset="-122"/>
              </a:rPr>
              <a:t>歌聲曲風辨識</a:t>
            </a:r>
            <a:endParaRPr kumimoji="1" lang="en-US" altLang="zh-TW" sz="2500" dirty="0">
              <a:latin typeface="Microsoft YaHei" panose="020B0503020204020204" pitchFamily="34" charset="-122"/>
              <a:ea typeface="Microsoft YaHei" panose="020B0503020204020204" pitchFamily="34" charset="-122"/>
            </a:endParaRPr>
          </a:p>
        </p:txBody>
      </p:sp>
      <p:sp>
        <p:nvSpPr>
          <p:cNvPr id="8" name="圓角矩形 7">
            <a:extLst>
              <a:ext uri="{FF2B5EF4-FFF2-40B4-BE49-F238E27FC236}">
                <a16:creationId xmlns:a16="http://schemas.microsoft.com/office/drawing/2014/main" id="{A74550AC-615A-3F41-A96F-3190613AC9E9}"/>
              </a:ext>
            </a:extLst>
          </p:cNvPr>
          <p:cNvSpPr/>
          <p:nvPr/>
        </p:nvSpPr>
        <p:spPr>
          <a:xfrm>
            <a:off x="1126777" y="3516005"/>
            <a:ext cx="9938446" cy="764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500" dirty="0">
                <a:latin typeface="Microsoft YaHei" panose="020B0503020204020204" pitchFamily="34" charset="-122"/>
                <a:ea typeface="Microsoft YaHei" panose="020B0503020204020204" pitchFamily="34" charset="-122"/>
              </a:rPr>
              <a:t>看圖說故事</a:t>
            </a:r>
            <a:endParaRPr kumimoji="1" lang="en-US" altLang="zh-TW" sz="2500" dirty="0">
              <a:latin typeface="Microsoft YaHei" panose="020B0503020204020204" pitchFamily="34" charset="-122"/>
              <a:ea typeface="Microsoft YaHei" panose="020B0503020204020204" pitchFamily="34" charset="-122"/>
            </a:endParaRPr>
          </a:p>
        </p:txBody>
      </p:sp>
      <p:sp>
        <p:nvSpPr>
          <p:cNvPr id="9" name="圓角矩形 8">
            <a:extLst>
              <a:ext uri="{FF2B5EF4-FFF2-40B4-BE49-F238E27FC236}">
                <a16:creationId xmlns:a16="http://schemas.microsoft.com/office/drawing/2014/main" id="{004250A5-52D3-754E-BD7F-D6B596725771}"/>
              </a:ext>
            </a:extLst>
          </p:cNvPr>
          <p:cNvSpPr/>
          <p:nvPr/>
        </p:nvSpPr>
        <p:spPr>
          <a:xfrm>
            <a:off x="1126777" y="4499597"/>
            <a:ext cx="9938446" cy="764088"/>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500" dirty="0">
                <a:latin typeface="Microsoft YaHei" panose="020B0503020204020204" pitchFamily="34" charset="-122"/>
                <a:ea typeface="Microsoft YaHei" panose="020B0503020204020204" pitchFamily="34" charset="-122"/>
              </a:rPr>
              <a:t>圖片分類</a:t>
            </a:r>
            <a:endParaRPr kumimoji="1" lang="en-US" altLang="zh-TW" sz="2500" dirty="0">
              <a:latin typeface="Microsoft YaHei" panose="020B0503020204020204" pitchFamily="34" charset="-122"/>
              <a:ea typeface="Microsoft YaHei" panose="020B0503020204020204" pitchFamily="34" charset="-122"/>
            </a:endParaRPr>
          </a:p>
        </p:txBody>
      </p:sp>
      <p:sp>
        <p:nvSpPr>
          <p:cNvPr id="10" name="圓角矩形 9">
            <a:extLst>
              <a:ext uri="{FF2B5EF4-FFF2-40B4-BE49-F238E27FC236}">
                <a16:creationId xmlns:a16="http://schemas.microsoft.com/office/drawing/2014/main" id="{27DC70DF-FBE2-BF4C-94A7-4E8BA604D296}"/>
              </a:ext>
            </a:extLst>
          </p:cNvPr>
          <p:cNvSpPr/>
          <p:nvPr/>
        </p:nvSpPr>
        <p:spPr>
          <a:xfrm>
            <a:off x="1126777" y="5483189"/>
            <a:ext cx="9938446" cy="764088"/>
          </a:xfrm>
          <a:prstGeom prst="roundRect">
            <a:avLst/>
          </a:prstGeom>
          <a:solidFill>
            <a:srgbClr val="057512"/>
          </a:solidFill>
          <a:ln>
            <a:solidFill>
              <a:srgbClr val="0575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500" dirty="0">
                <a:latin typeface="Microsoft YaHei" panose="020B0503020204020204" pitchFamily="34" charset="-122"/>
                <a:ea typeface="Microsoft YaHei" panose="020B0503020204020204" pitchFamily="34" charset="-122"/>
              </a:rPr>
              <a:t>畫風轉換</a:t>
            </a:r>
            <a:endParaRPr kumimoji="1" lang="en-US" altLang="zh-TW" sz="25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90032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sp>
        <p:nvSpPr>
          <p:cNvPr id="12" name="圓角矩形 11">
            <a:extLst>
              <a:ext uri="{FF2B5EF4-FFF2-40B4-BE49-F238E27FC236}">
                <a16:creationId xmlns:a16="http://schemas.microsoft.com/office/drawing/2014/main" id="{87534D31-DC7F-4247-92C2-6E31358E8211}"/>
              </a:ext>
            </a:extLst>
          </p:cNvPr>
          <p:cNvSpPr/>
          <p:nvPr/>
        </p:nvSpPr>
        <p:spPr>
          <a:xfrm>
            <a:off x="1126777" y="1457703"/>
            <a:ext cx="9938446" cy="764088"/>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500" dirty="0">
                <a:latin typeface="Microsoft YaHei" panose="020B0503020204020204" pitchFamily="34" charset="-122"/>
                <a:ea typeface="Microsoft YaHei" panose="020B0503020204020204" pitchFamily="34" charset="-122"/>
              </a:rPr>
              <a:t>圖片分類</a:t>
            </a:r>
            <a:endParaRPr kumimoji="1" lang="en-US" altLang="zh-TW" sz="2500" dirty="0">
              <a:latin typeface="Microsoft YaHei" panose="020B0503020204020204" pitchFamily="34" charset="-122"/>
              <a:ea typeface="Microsoft YaHei" panose="020B0503020204020204" pitchFamily="34" charset="-122"/>
            </a:endParaRPr>
          </a:p>
        </p:txBody>
      </p:sp>
      <p:pic>
        <p:nvPicPr>
          <p:cNvPr id="13" name="Google Shape;271;g8e5dce2a6d_0_132">
            <a:extLst>
              <a:ext uri="{FF2B5EF4-FFF2-40B4-BE49-F238E27FC236}">
                <a16:creationId xmlns:a16="http://schemas.microsoft.com/office/drawing/2014/main" id="{2F3D798C-0B1E-7D4F-A0E2-D6A2455F28F2}"/>
              </a:ext>
            </a:extLst>
          </p:cNvPr>
          <p:cNvPicPr>
            <a:picLocks noChangeAspect="1"/>
          </p:cNvPicPr>
          <p:nvPr/>
        </p:nvPicPr>
        <p:blipFill rotWithShape="1">
          <a:blip r:embed="rId3"/>
          <a:srcRect r="69092"/>
          <a:stretch/>
        </p:blipFill>
        <p:spPr>
          <a:xfrm>
            <a:off x="2512133" y="2374197"/>
            <a:ext cx="2901695" cy="3866946"/>
          </a:xfrm>
          <a:prstGeom prst="rect">
            <a:avLst/>
          </a:prstGeom>
          <a:ln w="0">
            <a:noFill/>
          </a:ln>
        </p:spPr>
      </p:pic>
      <p:pic>
        <p:nvPicPr>
          <p:cNvPr id="14" name="Google Shape;271;g8e5dce2a6d_0_132">
            <a:extLst>
              <a:ext uri="{FF2B5EF4-FFF2-40B4-BE49-F238E27FC236}">
                <a16:creationId xmlns:a16="http://schemas.microsoft.com/office/drawing/2014/main" id="{FCAF9CEB-11EE-864B-887C-EF549C3BD853}"/>
              </a:ext>
            </a:extLst>
          </p:cNvPr>
          <p:cNvPicPr/>
          <p:nvPr/>
        </p:nvPicPr>
        <p:blipFill rotWithShape="1">
          <a:blip r:embed="rId3"/>
          <a:srcRect l="69255"/>
          <a:stretch/>
        </p:blipFill>
        <p:spPr>
          <a:xfrm>
            <a:off x="6647541" y="2374197"/>
            <a:ext cx="2901695" cy="4000079"/>
          </a:xfrm>
          <a:prstGeom prst="rect">
            <a:avLst/>
          </a:prstGeom>
          <a:ln w="0">
            <a:noFill/>
          </a:ln>
        </p:spPr>
      </p:pic>
    </p:spTree>
    <p:extLst>
      <p:ext uri="{BB962C8B-B14F-4D97-AF65-F5344CB8AC3E}">
        <p14:creationId xmlns:p14="http://schemas.microsoft.com/office/powerpoint/2010/main" val="2293184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sp>
        <p:nvSpPr>
          <p:cNvPr id="12" name="圓角矩形 11">
            <a:extLst>
              <a:ext uri="{FF2B5EF4-FFF2-40B4-BE49-F238E27FC236}">
                <a16:creationId xmlns:a16="http://schemas.microsoft.com/office/drawing/2014/main" id="{87534D31-DC7F-4247-92C2-6E31358E8211}"/>
              </a:ext>
            </a:extLst>
          </p:cNvPr>
          <p:cNvSpPr/>
          <p:nvPr/>
        </p:nvSpPr>
        <p:spPr>
          <a:xfrm>
            <a:off x="1126777" y="1457703"/>
            <a:ext cx="9938446" cy="764088"/>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500" dirty="0">
                <a:latin typeface="Microsoft YaHei" panose="020B0503020204020204" pitchFamily="34" charset="-122"/>
                <a:ea typeface="Microsoft YaHei" panose="020B0503020204020204" pitchFamily="34" charset="-122"/>
              </a:rPr>
              <a:t>圖片分類</a:t>
            </a:r>
            <a:endParaRPr kumimoji="1" lang="en-US" altLang="zh-TW" sz="2500" dirty="0">
              <a:latin typeface="Microsoft YaHei" panose="020B0503020204020204" pitchFamily="34" charset="-122"/>
              <a:ea typeface="Microsoft YaHei" panose="020B0503020204020204" pitchFamily="34" charset="-122"/>
            </a:endParaRPr>
          </a:p>
        </p:txBody>
      </p:sp>
      <p:pic>
        <p:nvPicPr>
          <p:cNvPr id="14" name="Google Shape;271;g8e5dce2a6d_0_132">
            <a:extLst>
              <a:ext uri="{FF2B5EF4-FFF2-40B4-BE49-F238E27FC236}">
                <a16:creationId xmlns:a16="http://schemas.microsoft.com/office/drawing/2014/main" id="{FCAF9CEB-11EE-864B-887C-EF549C3BD853}"/>
              </a:ext>
            </a:extLst>
          </p:cNvPr>
          <p:cNvPicPr>
            <a:picLocks noChangeAspect="1"/>
          </p:cNvPicPr>
          <p:nvPr/>
        </p:nvPicPr>
        <p:blipFill rotWithShape="1">
          <a:blip r:embed="rId3"/>
          <a:srcRect l="69255"/>
          <a:stretch/>
        </p:blipFill>
        <p:spPr>
          <a:xfrm>
            <a:off x="1770741" y="2783266"/>
            <a:ext cx="2569029" cy="3541488"/>
          </a:xfrm>
          <a:prstGeom prst="rect">
            <a:avLst/>
          </a:prstGeom>
          <a:ln w="0">
            <a:noFill/>
          </a:ln>
        </p:spPr>
      </p:pic>
      <p:cxnSp>
        <p:nvCxnSpPr>
          <p:cNvPr id="3" name="直線接點 2">
            <a:extLst>
              <a:ext uri="{FF2B5EF4-FFF2-40B4-BE49-F238E27FC236}">
                <a16:creationId xmlns:a16="http://schemas.microsoft.com/office/drawing/2014/main" id="{5D2EED54-6B4C-FD4A-AD50-5C37108AA1B2}"/>
              </a:ext>
            </a:extLst>
          </p:cNvPr>
          <p:cNvCxnSpPr>
            <a:cxnSpLocks/>
          </p:cNvCxnSpPr>
          <p:nvPr/>
        </p:nvCxnSpPr>
        <p:spPr>
          <a:xfrm flipV="1">
            <a:off x="1582057" y="2569029"/>
            <a:ext cx="391886" cy="384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0EC36034-244B-9D47-8716-D1FE5D900CBC}"/>
              </a:ext>
            </a:extLst>
          </p:cNvPr>
          <p:cNvCxnSpPr>
            <a:cxnSpLocks/>
          </p:cNvCxnSpPr>
          <p:nvPr/>
        </p:nvCxnSpPr>
        <p:spPr>
          <a:xfrm flipV="1">
            <a:off x="4122056" y="2569029"/>
            <a:ext cx="217714" cy="232228"/>
          </a:xfrm>
          <a:prstGeom prst="line">
            <a:avLst/>
          </a:prstGeom>
          <a:ln w="25400">
            <a:solidFill>
              <a:schemeClr val="tx1"/>
            </a:solidFill>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4A19F443-9A86-C34B-B213-F019456DCB58}"/>
              </a:ext>
            </a:extLst>
          </p:cNvPr>
          <p:cNvCxnSpPr>
            <a:cxnSpLocks/>
          </p:cNvCxnSpPr>
          <p:nvPr/>
        </p:nvCxnSpPr>
        <p:spPr>
          <a:xfrm flipV="1">
            <a:off x="1553027" y="6063497"/>
            <a:ext cx="217714" cy="232228"/>
          </a:xfrm>
          <a:prstGeom prst="line">
            <a:avLst/>
          </a:prstGeom>
          <a:ln w="25400">
            <a:solidFill>
              <a:schemeClr val="tx1"/>
            </a:solidFill>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83C90942-AB8C-D045-904F-86584DB511A6}"/>
              </a:ext>
            </a:extLst>
          </p:cNvPr>
          <p:cNvSpPr txBox="1"/>
          <p:nvPr/>
        </p:nvSpPr>
        <p:spPr>
          <a:xfrm>
            <a:off x="343007" y="4167458"/>
            <a:ext cx="1567539" cy="446276"/>
          </a:xfrm>
          <a:prstGeom prst="rect">
            <a:avLst/>
          </a:prstGeom>
          <a:noFill/>
        </p:spPr>
        <p:txBody>
          <a:bodyPr wrap="square" rtlCol="0">
            <a:spAutoFit/>
          </a:bodyPr>
          <a:lstStyle/>
          <a:p>
            <a:r>
              <a:rPr kumimoji="1" lang="en-US" altLang="zh-TW" sz="2300" dirty="0"/>
              <a:t>Height: 16</a:t>
            </a:r>
            <a:endParaRPr kumimoji="1" lang="zh-TW" altLang="en-US" sz="2300" dirty="0"/>
          </a:p>
        </p:txBody>
      </p:sp>
      <p:sp>
        <p:nvSpPr>
          <p:cNvPr id="16" name="文字方塊 15">
            <a:extLst>
              <a:ext uri="{FF2B5EF4-FFF2-40B4-BE49-F238E27FC236}">
                <a16:creationId xmlns:a16="http://schemas.microsoft.com/office/drawing/2014/main" id="{6164844D-4878-214B-A7F8-FB2F2BC5C6DF}"/>
              </a:ext>
            </a:extLst>
          </p:cNvPr>
          <p:cNvSpPr txBox="1"/>
          <p:nvPr/>
        </p:nvSpPr>
        <p:spPr>
          <a:xfrm>
            <a:off x="2373087" y="2315067"/>
            <a:ext cx="1567539" cy="446276"/>
          </a:xfrm>
          <a:prstGeom prst="rect">
            <a:avLst/>
          </a:prstGeom>
          <a:noFill/>
        </p:spPr>
        <p:txBody>
          <a:bodyPr wrap="square" rtlCol="0">
            <a:spAutoFit/>
          </a:bodyPr>
          <a:lstStyle/>
          <a:p>
            <a:r>
              <a:rPr kumimoji="1" lang="en-US" altLang="zh-TW" sz="2300" dirty="0"/>
              <a:t>Width: 12</a:t>
            </a:r>
            <a:endParaRPr kumimoji="1" lang="zh-TW" altLang="en-US" sz="2300" dirty="0"/>
          </a:p>
        </p:txBody>
      </p:sp>
      <p:grpSp>
        <p:nvGrpSpPr>
          <p:cNvPr id="18" name="群組 17">
            <a:extLst>
              <a:ext uri="{FF2B5EF4-FFF2-40B4-BE49-F238E27FC236}">
                <a16:creationId xmlns:a16="http://schemas.microsoft.com/office/drawing/2014/main" id="{29072AF5-6B33-344C-8BAF-41AFFD449BA9}"/>
              </a:ext>
            </a:extLst>
          </p:cNvPr>
          <p:cNvGrpSpPr/>
          <p:nvPr/>
        </p:nvGrpSpPr>
        <p:grpSpPr>
          <a:xfrm>
            <a:off x="5135489" y="2953657"/>
            <a:ext cx="6221296" cy="2692578"/>
            <a:chOff x="5332076" y="3044307"/>
            <a:chExt cx="6221296" cy="2692578"/>
          </a:xfrm>
        </p:grpSpPr>
        <p:pic>
          <p:nvPicPr>
            <p:cNvPr id="17" name="圖片 16" descr="一張含有 時鐘, 物件 的圖片&#10;&#10;自動產生的描述">
              <a:extLst>
                <a:ext uri="{FF2B5EF4-FFF2-40B4-BE49-F238E27FC236}">
                  <a16:creationId xmlns:a16="http://schemas.microsoft.com/office/drawing/2014/main" id="{3A2253BF-BE82-D240-9CAE-DF9EC5D1D62C}"/>
                </a:ext>
              </a:extLst>
            </p:cNvPr>
            <p:cNvPicPr>
              <a:picLocks noChangeAspect="1"/>
            </p:cNvPicPr>
            <p:nvPr/>
          </p:nvPicPr>
          <p:blipFill rotWithShape="1">
            <a:blip r:embed="rId4"/>
            <a:srcRect l="36794" b="18454"/>
            <a:stretch/>
          </p:blipFill>
          <p:spPr>
            <a:xfrm>
              <a:off x="5332076" y="3044307"/>
              <a:ext cx="6221296" cy="2692578"/>
            </a:xfrm>
            <a:prstGeom prst="rect">
              <a:avLst/>
            </a:prstGeom>
          </p:spPr>
        </p:pic>
        <p:sp>
          <p:nvSpPr>
            <p:cNvPr id="10" name="矩形 9">
              <a:extLst>
                <a:ext uri="{FF2B5EF4-FFF2-40B4-BE49-F238E27FC236}">
                  <a16:creationId xmlns:a16="http://schemas.microsoft.com/office/drawing/2014/main" id="{7AE3160B-E318-F14E-A815-6F33384C9EB5}"/>
                </a:ext>
              </a:extLst>
            </p:cNvPr>
            <p:cNvSpPr/>
            <p:nvPr/>
          </p:nvSpPr>
          <p:spPr>
            <a:xfrm>
              <a:off x="5332076" y="3203796"/>
              <a:ext cx="3367314" cy="98882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gr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EC2D05A4-1752-7B44-9971-FA55A3313C2D}"/>
                  </a:ext>
                </a:extLst>
              </p:cNvPr>
              <p:cNvSpPr txBox="1"/>
              <p:nvPr/>
            </p:nvSpPr>
            <p:spPr>
              <a:xfrm>
                <a:off x="4851806" y="5621058"/>
                <a:ext cx="6788662" cy="369332"/>
              </a:xfrm>
              <a:prstGeom prst="rect">
                <a:avLst/>
              </a:prstGeom>
              <a:noFill/>
            </p:spPr>
            <p:txBody>
              <a:bodyPr wrap="square" rtlCol="0">
                <a:spAutoFit/>
              </a:bodyPr>
              <a:lstStyle/>
              <a:p>
                <a:r>
                  <a:rPr kumimoji="1" lang="zh-TW" altLang="en-US" dirty="0">
                    <a:latin typeface="Microsoft YaHei" panose="020B0503020204020204" pitchFamily="34" charset="-122"/>
                    <a:ea typeface="Microsoft YaHei" panose="020B0503020204020204" pitchFamily="34" charset="-122"/>
                  </a:rPr>
                  <a:t>將</a:t>
                </a:r>
                <a:r>
                  <a:rPr kumimoji="1" lang="en-US" altLang="zh-TW" dirty="0">
                    <a:latin typeface="Microsoft YaHei" panose="020B0503020204020204" pitchFamily="34" charset="-122"/>
                    <a:ea typeface="Microsoft YaHei" panose="020B0503020204020204" pitchFamily="34" charset="-122"/>
                  </a:rPr>
                  <a:t> Width </a:t>
                </a:r>
                <a:r>
                  <a:rPr kumimoji="1" lang="zh-TW" altLang="en-US" dirty="0">
                    <a:latin typeface="Microsoft YaHei" panose="020B0503020204020204" pitchFamily="34" charset="-122"/>
                    <a:ea typeface="Microsoft YaHei" panose="020B0503020204020204" pitchFamily="34" charset="-122"/>
                  </a:rPr>
                  <a:t>視為時間序列，每個序列的輸入為</a:t>
                </a:r>
                <a:r>
                  <a:rPr kumimoji="1" lang="en-US" altLang="zh-TW" dirty="0">
                    <a:latin typeface="Microsoft YaHei" panose="020B0503020204020204" pitchFamily="34" charset="-122"/>
                    <a:ea typeface="Microsoft YaHei" panose="020B0503020204020204" pitchFamily="34" charset="-122"/>
                  </a:rPr>
                  <a:t> 16</a:t>
                </a:r>
                <a:r>
                  <a:rPr kumimoji="1" lang="zh-TW" altLang="en-US" dirty="0">
                    <a:latin typeface="Microsoft YaHei" panose="020B0503020204020204" pitchFamily="34" charset="-122"/>
                    <a:ea typeface="Microsoft YaHei" panose="020B0503020204020204" pitchFamily="34" charset="-122"/>
                  </a:rPr>
                  <a:t> 維的向量</a:t>
                </a:r>
                <a:r>
                  <a:rPr kumimoji="1" lang="en-US" altLang="zh-TW" dirty="0">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TW" b="0" i="1" smtClean="0">
                        <a:latin typeface="Cambria Math" panose="02040503050406030204" pitchFamily="18" charset="0"/>
                      </a:rPr>
                      <m:t>𝑥</m:t>
                    </m:r>
                    <m:r>
                      <a:rPr kumimoji="1" lang="en-US" altLang="zh-TW" b="0" i="1" smtClean="0">
                        <a:latin typeface="Cambria Math" panose="02040503050406030204" pitchFamily="18" charset="0"/>
                      </a:rPr>
                      <m:t>∈</m:t>
                    </m:r>
                    <m:sSup>
                      <m:sSupPr>
                        <m:ctrlPr>
                          <a:rPr kumimoji="1" lang="en-US" altLang="zh-TW" b="0" i="1" smtClean="0">
                            <a:latin typeface="Cambria Math" panose="02040503050406030204" pitchFamily="18" charset="0"/>
                          </a:rPr>
                        </m:ctrlPr>
                      </m:sSupPr>
                      <m:e>
                        <m:r>
                          <a:rPr kumimoji="1" lang="en-US" altLang="zh-TW" b="0" i="1" smtClean="0">
                            <a:latin typeface="Cambria Math" panose="02040503050406030204" pitchFamily="18" charset="0"/>
                          </a:rPr>
                          <m:t>𝑅</m:t>
                        </m:r>
                      </m:e>
                      <m:sup>
                        <m:r>
                          <a:rPr kumimoji="1" lang="en-US" altLang="zh-TW" b="0" i="1" smtClean="0">
                            <a:latin typeface="Cambria Math" panose="02040503050406030204" pitchFamily="18" charset="0"/>
                          </a:rPr>
                          <m:t>16</m:t>
                        </m:r>
                      </m:sup>
                    </m:sSup>
                  </m:oMath>
                </a14:m>
                <a:endParaRPr kumimoji="1" lang="zh-TW" altLang="en-US" dirty="0">
                  <a:latin typeface="Microsoft YaHei" panose="020B0503020204020204" pitchFamily="34" charset="-122"/>
                  <a:ea typeface="Microsoft YaHei" panose="020B0503020204020204" pitchFamily="34" charset="-122"/>
                </a:endParaRPr>
              </a:p>
            </p:txBody>
          </p:sp>
        </mc:Choice>
        <mc:Fallback xmlns="">
          <p:sp>
            <p:nvSpPr>
              <p:cNvPr id="19" name="文字方塊 18">
                <a:extLst>
                  <a:ext uri="{FF2B5EF4-FFF2-40B4-BE49-F238E27FC236}">
                    <a16:creationId xmlns:a16="http://schemas.microsoft.com/office/drawing/2014/main" id="{EC2D05A4-1752-7B44-9971-FA55A3313C2D}"/>
                  </a:ext>
                </a:extLst>
              </p:cNvPr>
              <p:cNvSpPr txBox="1">
                <a:spLocks noRot="1" noChangeAspect="1" noMove="1" noResize="1" noEditPoints="1" noAdjustHandles="1" noChangeArrowheads="1" noChangeShapeType="1" noTextEdit="1"/>
              </p:cNvSpPr>
              <p:nvPr/>
            </p:nvSpPr>
            <p:spPr>
              <a:xfrm>
                <a:off x="4851806" y="5621058"/>
                <a:ext cx="6788662" cy="369332"/>
              </a:xfrm>
              <a:prstGeom prst="rect">
                <a:avLst/>
              </a:prstGeom>
              <a:blipFill>
                <a:blip r:embed="rId5"/>
                <a:stretch>
                  <a:fillRect l="-746" t="-6667" b="-2000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2261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 </a:t>
            </a:r>
            <a:br>
              <a:rPr kumimoji="1" lang="en-US" altLang="zh-TW" dirty="0"/>
            </a:br>
            <a:r>
              <a:rPr kumimoji="1" lang="en-US" altLang="zh-TW" dirty="0"/>
              <a:t>(Natural Language</a:t>
            </a:r>
            <a:r>
              <a:rPr kumimoji="1" lang="zh-TW" altLang="en-US" dirty="0"/>
              <a:t> </a:t>
            </a:r>
            <a:r>
              <a:rPr kumimoji="1" lang="en-US" altLang="zh-TW" dirty="0"/>
              <a:t>Processing)</a:t>
            </a:r>
            <a:endParaRPr kumimoji="1" lang="zh-TW" altLang="en-US" dirty="0"/>
          </a:p>
        </p:txBody>
      </p:sp>
      <p:grpSp>
        <p:nvGrpSpPr>
          <p:cNvPr id="2" name="群組 1">
            <a:extLst>
              <a:ext uri="{FF2B5EF4-FFF2-40B4-BE49-F238E27FC236}">
                <a16:creationId xmlns:a16="http://schemas.microsoft.com/office/drawing/2014/main" id="{4B96E30F-FA9D-404A-B1D5-42BF4BAB8A21}"/>
              </a:ext>
            </a:extLst>
          </p:cNvPr>
          <p:cNvGrpSpPr/>
          <p:nvPr/>
        </p:nvGrpSpPr>
        <p:grpSpPr>
          <a:xfrm>
            <a:off x="2362761" y="2250058"/>
            <a:ext cx="6657696" cy="2135696"/>
            <a:chOff x="3367873" y="2191406"/>
            <a:chExt cx="6657696" cy="2135696"/>
          </a:xfrm>
        </p:grpSpPr>
        <p:sp>
          <p:nvSpPr>
            <p:cNvPr id="20" name="文字方塊 19">
              <a:hlinkClick r:id="" action="ppaction://noaction" highlightClick="1"/>
              <a:extLst>
                <a:ext uri="{FF2B5EF4-FFF2-40B4-BE49-F238E27FC236}">
                  <a16:creationId xmlns:a16="http://schemas.microsoft.com/office/drawing/2014/main" id="{D30A3B7C-F7E8-1641-B5BB-E68B5E8B205E}"/>
                </a:ext>
              </a:extLst>
            </p:cNvPr>
            <p:cNvSpPr txBox="1"/>
            <p:nvPr/>
          </p:nvSpPr>
          <p:spPr>
            <a:xfrm>
              <a:off x="5121896" y="3850048"/>
              <a:ext cx="3422224" cy="477054"/>
            </a:xfrm>
            <a:prstGeom prst="rect">
              <a:avLst/>
            </a:prstGeom>
            <a:noFill/>
          </p:spPr>
          <p:txBody>
            <a:bodyPr wrap="square" rtlCol="0">
              <a:spAutoFit/>
            </a:bodyPr>
            <a:lstStyle/>
            <a:p>
              <a:r>
                <a:rPr kumimoji="1" lang="zh-TW" altLang="en-US" sz="2500" dirty="0">
                  <a:latin typeface="Microsoft YaHei" panose="020B0503020204020204" pitchFamily="34" charset="-122"/>
                  <a:ea typeface="Microsoft YaHei" panose="020B0503020204020204" pitchFamily="34" charset="-122"/>
                </a:rPr>
                <a:t>Ａ：今天我大哭了一場</a:t>
              </a:r>
            </a:p>
          </p:txBody>
        </p:sp>
        <p:grpSp>
          <p:nvGrpSpPr>
            <p:cNvPr id="21" name="群組 20">
              <a:extLst>
                <a:ext uri="{FF2B5EF4-FFF2-40B4-BE49-F238E27FC236}">
                  <a16:creationId xmlns:a16="http://schemas.microsoft.com/office/drawing/2014/main" id="{8152C188-7D63-9849-86EF-3AD5A50257EB}"/>
                </a:ext>
              </a:extLst>
            </p:cNvPr>
            <p:cNvGrpSpPr/>
            <p:nvPr/>
          </p:nvGrpSpPr>
          <p:grpSpPr>
            <a:xfrm>
              <a:off x="3367873" y="2191406"/>
              <a:ext cx="6657696" cy="1762257"/>
              <a:chOff x="3367873" y="2191406"/>
              <a:chExt cx="6657696" cy="1762257"/>
            </a:xfrm>
          </p:grpSpPr>
          <p:sp>
            <p:nvSpPr>
              <p:cNvPr id="22" name="向右箭號 21">
                <a:extLst>
                  <a:ext uri="{FF2B5EF4-FFF2-40B4-BE49-F238E27FC236}">
                    <a16:creationId xmlns:a16="http://schemas.microsoft.com/office/drawing/2014/main" id="{863100E1-0CE0-9845-A8B5-D6793DA78951}"/>
                  </a:ext>
                </a:extLst>
              </p:cNvPr>
              <p:cNvSpPr/>
              <p:nvPr/>
            </p:nvSpPr>
            <p:spPr>
              <a:xfrm>
                <a:off x="6096000" y="2846105"/>
                <a:ext cx="1219200" cy="517358"/>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Microsoft YaHei" panose="020B0503020204020204" pitchFamily="34" charset="-122"/>
                  <a:ea typeface="Microsoft YaHei" panose="020B0503020204020204" pitchFamily="34" charset="-122"/>
                </a:endParaRPr>
              </a:p>
            </p:txBody>
          </p:sp>
          <p:pic>
            <p:nvPicPr>
              <p:cNvPr id="23" name="圖形 22" descr="男性形象">
                <a:extLst>
                  <a:ext uri="{FF2B5EF4-FFF2-40B4-BE49-F238E27FC236}">
                    <a16:creationId xmlns:a16="http://schemas.microsoft.com/office/drawing/2014/main" id="{DAD3A0C0-643E-914F-A8C3-69EC96E2D4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7873" y="2191406"/>
                <a:ext cx="1743009" cy="1743009"/>
              </a:xfrm>
              <a:prstGeom prst="rect">
                <a:avLst/>
              </a:prstGeom>
            </p:spPr>
          </p:pic>
          <p:pic>
            <p:nvPicPr>
              <p:cNvPr id="24" name="圖形 23" descr="男性形象">
                <a:extLst>
                  <a:ext uri="{FF2B5EF4-FFF2-40B4-BE49-F238E27FC236}">
                    <a16:creationId xmlns:a16="http://schemas.microsoft.com/office/drawing/2014/main" id="{C62F3CCC-A559-A045-A4FB-159BA02E37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82560" y="2210654"/>
                <a:ext cx="1743009" cy="1743009"/>
              </a:xfrm>
              <a:prstGeom prst="rect">
                <a:avLst/>
              </a:prstGeom>
            </p:spPr>
          </p:pic>
        </p:grpSp>
      </p:grpSp>
      <p:sp>
        <p:nvSpPr>
          <p:cNvPr id="25" name="文字方塊 24">
            <a:extLst>
              <a:ext uri="{FF2B5EF4-FFF2-40B4-BE49-F238E27FC236}">
                <a16:creationId xmlns:a16="http://schemas.microsoft.com/office/drawing/2014/main" id="{D2235CB6-57C2-BB45-9C1C-3A017C36FE3E}"/>
              </a:ext>
            </a:extLst>
          </p:cNvPr>
          <p:cNvSpPr txBox="1"/>
          <p:nvPr/>
        </p:nvSpPr>
        <p:spPr>
          <a:xfrm>
            <a:off x="9132116" y="2691493"/>
            <a:ext cx="2008324" cy="1246495"/>
          </a:xfrm>
          <a:prstGeom prst="rect">
            <a:avLst/>
          </a:prstGeom>
          <a:noFill/>
        </p:spPr>
        <p:txBody>
          <a:bodyPr wrap="square" rtlCol="0">
            <a:spAutoFit/>
          </a:bodyPr>
          <a:lstStyle/>
          <a:p>
            <a:r>
              <a:rPr kumimoji="1" lang="en-US" altLang="zh-TW" sz="2500" dirty="0">
                <a:latin typeface="Microsoft YaHei" panose="020B0503020204020204" pitchFamily="34" charset="-122"/>
                <a:ea typeface="Microsoft YaHei" panose="020B0503020204020204" pitchFamily="34" charset="-122"/>
              </a:rPr>
              <a:t>B </a:t>
            </a:r>
            <a:r>
              <a:rPr kumimoji="1" lang="zh-TW" altLang="en-US" sz="2500" dirty="0">
                <a:latin typeface="Microsoft YaHei" panose="020B0503020204020204" pitchFamily="34" charset="-122"/>
                <a:ea typeface="Microsoft YaHei" panose="020B0503020204020204" pitchFamily="34" charset="-122"/>
              </a:rPr>
              <a:t>心想：</a:t>
            </a:r>
            <a:endParaRPr kumimoji="1" lang="en-US" altLang="zh-TW" sz="25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en-US" altLang="zh-CN" sz="2500" dirty="0">
                <a:latin typeface="Microsoft YaHei" panose="020B0503020204020204" pitchFamily="34" charset="-122"/>
                <a:ea typeface="Microsoft YaHei" panose="020B0503020204020204" pitchFamily="34" charset="-122"/>
              </a:rPr>
              <a:t>A</a:t>
            </a:r>
            <a:r>
              <a:rPr kumimoji="1" lang="zh-CN" altLang="en-US" sz="2500" dirty="0">
                <a:latin typeface="Microsoft YaHei" panose="020B0503020204020204" pitchFamily="34" charset="-122"/>
                <a:ea typeface="Microsoft YaHei" panose="020B0503020204020204" pitchFamily="34" charset="-122"/>
              </a:rPr>
              <a:t>哭了</a:t>
            </a:r>
            <a:endParaRPr kumimoji="1" lang="en-US" altLang="zh-CN" sz="25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en-US" altLang="zh-CN" sz="2500" dirty="0">
                <a:latin typeface="Microsoft YaHei" panose="020B0503020204020204" pitchFamily="34" charset="-122"/>
                <a:ea typeface="Microsoft YaHei" panose="020B0503020204020204" pitchFamily="34" charset="-122"/>
              </a:rPr>
              <a:t>A</a:t>
            </a:r>
            <a:r>
              <a:rPr kumimoji="1" lang="zh-CN" altLang="en-US" sz="2500" dirty="0">
                <a:latin typeface="Microsoft YaHei" panose="020B0503020204020204" pitchFamily="34" charset="-122"/>
                <a:ea typeface="Microsoft YaHei" panose="020B0503020204020204" pitchFamily="34" charset="-122"/>
              </a:rPr>
              <a:t>很傷心</a:t>
            </a:r>
            <a:endParaRPr kumimoji="1" lang="en-US" altLang="zh-CN" sz="2500" dirty="0">
              <a:latin typeface="Microsoft YaHei" panose="020B0503020204020204" pitchFamily="34" charset="-122"/>
              <a:ea typeface="Microsoft YaHei" panose="020B0503020204020204" pitchFamily="34" charset="-122"/>
            </a:endParaRPr>
          </a:p>
        </p:txBody>
      </p:sp>
      <p:sp>
        <p:nvSpPr>
          <p:cNvPr id="26" name="文字方塊 25">
            <a:extLst>
              <a:ext uri="{FF2B5EF4-FFF2-40B4-BE49-F238E27FC236}">
                <a16:creationId xmlns:a16="http://schemas.microsoft.com/office/drawing/2014/main" id="{C61D466A-0C5C-9745-8F9C-269EB0C3D4EF}"/>
              </a:ext>
            </a:extLst>
          </p:cNvPr>
          <p:cNvSpPr txBox="1"/>
          <p:nvPr/>
        </p:nvSpPr>
        <p:spPr>
          <a:xfrm>
            <a:off x="3078157" y="3302986"/>
            <a:ext cx="646387" cy="369332"/>
          </a:xfrm>
          <a:prstGeom prst="rect">
            <a:avLst/>
          </a:prstGeom>
          <a:noFill/>
        </p:spPr>
        <p:txBody>
          <a:bodyPr wrap="square" rtlCol="0">
            <a:spAutoFit/>
          </a:bodyPr>
          <a:lstStyle/>
          <a:p>
            <a:r>
              <a:rPr kumimoji="1" lang="en-US" altLang="zh-TW" dirty="0">
                <a:solidFill>
                  <a:schemeClr val="bg1"/>
                </a:solidFill>
                <a:latin typeface="Microsoft YaHei" panose="020B0503020204020204" pitchFamily="34" charset="-122"/>
                <a:ea typeface="Microsoft YaHei" panose="020B0503020204020204" pitchFamily="34" charset="-122"/>
              </a:rPr>
              <a:t>A</a:t>
            </a:r>
            <a:endParaRPr kumimoji="1" lang="zh-TW" altLang="en-US" dirty="0">
              <a:solidFill>
                <a:schemeClr val="bg1"/>
              </a:solidFill>
              <a:latin typeface="Microsoft YaHei" panose="020B0503020204020204" pitchFamily="34" charset="-122"/>
              <a:ea typeface="Microsoft YaHei" panose="020B0503020204020204" pitchFamily="34" charset="-122"/>
            </a:endParaRPr>
          </a:p>
        </p:txBody>
      </p:sp>
      <p:sp>
        <p:nvSpPr>
          <p:cNvPr id="27" name="文字方塊 26">
            <a:extLst>
              <a:ext uri="{FF2B5EF4-FFF2-40B4-BE49-F238E27FC236}">
                <a16:creationId xmlns:a16="http://schemas.microsoft.com/office/drawing/2014/main" id="{D195742C-7CE5-E54D-8393-F1E38A2A9D8B}"/>
              </a:ext>
            </a:extLst>
          </p:cNvPr>
          <p:cNvSpPr txBox="1"/>
          <p:nvPr/>
        </p:nvSpPr>
        <p:spPr>
          <a:xfrm>
            <a:off x="7975977" y="3302986"/>
            <a:ext cx="646387" cy="369332"/>
          </a:xfrm>
          <a:prstGeom prst="rect">
            <a:avLst/>
          </a:prstGeom>
          <a:noFill/>
        </p:spPr>
        <p:txBody>
          <a:bodyPr wrap="square" rtlCol="0">
            <a:spAutoFit/>
          </a:bodyPr>
          <a:lstStyle/>
          <a:p>
            <a:r>
              <a:rPr kumimoji="1" lang="en-US" altLang="zh-TW" dirty="0">
                <a:solidFill>
                  <a:schemeClr val="bg1"/>
                </a:solidFill>
                <a:latin typeface="Microsoft YaHei" panose="020B0503020204020204" pitchFamily="34" charset="-122"/>
                <a:ea typeface="Microsoft YaHei" panose="020B0503020204020204" pitchFamily="34" charset="-122"/>
              </a:rPr>
              <a:t>B</a:t>
            </a:r>
            <a:endParaRPr kumimoji="1" lang="zh-TW" altLang="en-US" dirty="0">
              <a:solidFill>
                <a:schemeClr val="bg1"/>
              </a:solidFill>
              <a:latin typeface="Microsoft YaHei" panose="020B0503020204020204" pitchFamily="34" charset="-122"/>
              <a:ea typeface="Microsoft YaHei" panose="020B0503020204020204" pitchFamily="34" charset="-122"/>
            </a:endParaRPr>
          </a:p>
        </p:txBody>
      </p:sp>
      <p:grpSp>
        <p:nvGrpSpPr>
          <p:cNvPr id="28" name="群組 27">
            <a:extLst>
              <a:ext uri="{FF2B5EF4-FFF2-40B4-BE49-F238E27FC236}">
                <a16:creationId xmlns:a16="http://schemas.microsoft.com/office/drawing/2014/main" id="{381CF5FD-7086-FB4D-98C9-D9C3D8E6D9AE}"/>
              </a:ext>
            </a:extLst>
          </p:cNvPr>
          <p:cNvGrpSpPr/>
          <p:nvPr/>
        </p:nvGrpSpPr>
        <p:grpSpPr>
          <a:xfrm>
            <a:off x="7389107" y="2468123"/>
            <a:ext cx="1743009" cy="4115681"/>
            <a:chOff x="8394219" y="2409471"/>
            <a:chExt cx="1743009" cy="4115681"/>
          </a:xfrm>
        </p:grpSpPr>
        <p:sp>
          <p:nvSpPr>
            <p:cNvPr id="29" name="向下箭號 28">
              <a:extLst>
                <a:ext uri="{FF2B5EF4-FFF2-40B4-BE49-F238E27FC236}">
                  <a16:creationId xmlns:a16="http://schemas.microsoft.com/office/drawing/2014/main" id="{DB0CD4DA-2CC4-1D48-9384-C86BBD0F7A5D}"/>
                </a:ext>
              </a:extLst>
            </p:cNvPr>
            <p:cNvSpPr/>
            <p:nvPr/>
          </p:nvSpPr>
          <p:spPr>
            <a:xfrm>
              <a:off x="8992467" y="4053562"/>
              <a:ext cx="323193" cy="693683"/>
            </a:xfrm>
            <a:prstGeom prst="downArrow">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dirty="0">
                <a:ln w="0"/>
                <a:solidFill>
                  <a:schemeClr val="accent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endParaRPr>
            </a:p>
          </p:txBody>
        </p:sp>
        <p:pic>
          <p:nvPicPr>
            <p:cNvPr id="30" name="圖形 29" descr="電腦">
              <a:extLst>
                <a:ext uri="{FF2B5EF4-FFF2-40B4-BE49-F238E27FC236}">
                  <a16:creationId xmlns:a16="http://schemas.microsoft.com/office/drawing/2014/main" id="{AA314E53-1A06-9C48-A46B-0B1BC7AB99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4219" y="4782143"/>
              <a:ext cx="1743009" cy="1743009"/>
            </a:xfrm>
            <a:prstGeom prst="rect">
              <a:avLst/>
            </a:prstGeom>
          </p:spPr>
        </p:pic>
        <p:sp>
          <p:nvSpPr>
            <p:cNvPr id="31" name="禁止標誌 30">
              <a:extLst>
                <a:ext uri="{FF2B5EF4-FFF2-40B4-BE49-F238E27FC236}">
                  <a16:creationId xmlns:a16="http://schemas.microsoft.com/office/drawing/2014/main" id="{CC3A2AEB-4BE4-1048-89AF-113670C33CE0}"/>
                </a:ext>
              </a:extLst>
            </p:cNvPr>
            <p:cNvSpPr/>
            <p:nvPr/>
          </p:nvSpPr>
          <p:spPr>
            <a:xfrm>
              <a:off x="8463862" y="2409471"/>
              <a:ext cx="1380402" cy="1390627"/>
            </a:xfrm>
            <a:prstGeom prst="noSmoking">
              <a:avLst/>
            </a:prstGeom>
            <a:solidFill>
              <a:srgbClr val="FF0000">
                <a:alpha val="50000"/>
              </a:srgb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dirty="0">
                <a:solidFill>
                  <a:schemeClr val="tx1"/>
                </a:solidFill>
                <a:latin typeface="Microsoft YaHei" panose="020B0503020204020204" pitchFamily="34" charset="-122"/>
                <a:ea typeface="Microsoft YaHei" panose="020B0503020204020204" pitchFamily="34" charset="-122"/>
              </a:endParaRPr>
            </a:p>
          </p:txBody>
        </p:sp>
      </p:grpSp>
      <p:grpSp>
        <p:nvGrpSpPr>
          <p:cNvPr id="32" name="群組 31">
            <a:extLst>
              <a:ext uri="{FF2B5EF4-FFF2-40B4-BE49-F238E27FC236}">
                <a16:creationId xmlns:a16="http://schemas.microsoft.com/office/drawing/2014/main" id="{F459B0FF-1E97-DF4A-8221-063D87E3AEDC}"/>
              </a:ext>
            </a:extLst>
          </p:cNvPr>
          <p:cNvGrpSpPr/>
          <p:nvPr/>
        </p:nvGrpSpPr>
        <p:grpSpPr>
          <a:xfrm>
            <a:off x="2186803" y="4664436"/>
            <a:ext cx="5190420" cy="2015936"/>
            <a:chOff x="2635815" y="4645679"/>
            <a:chExt cx="5190420" cy="2015936"/>
          </a:xfrm>
        </p:grpSpPr>
        <p:sp>
          <p:nvSpPr>
            <p:cNvPr id="33" name="文字方塊 32">
              <a:extLst>
                <a:ext uri="{FF2B5EF4-FFF2-40B4-BE49-F238E27FC236}">
                  <a16:creationId xmlns:a16="http://schemas.microsoft.com/office/drawing/2014/main" id="{39A5FE24-2C83-644E-AF08-0A574938B8B2}"/>
                </a:ext>
              </a:extLst>
            </p:cNvPr>
            <p:cNvSpPr txBox="1"/>
            <p:nvPr/>
          </p:nvSpPr>
          <p:spPr>
            <a:xfrm>
              <a:off x="2635815" y="4666594"/>
              <a:ext cx="3088049" cy="861774"/>
            </a:xfrm>
            <a:prstGeom prst="rect">
              <a:avLst/>
            </a:prstGeom>
            <a:noFill/>
          </p:spPr>
          <p:txBody>
            <a:bodyPr wrap="square" rtlCol="0">
              <a:spAutoFit/>
            </a:bodyPr>
            <a:lstStyle/>
            <a:p>
              <a:r>
                <a:rPr kumimoji="1" lang="en-US" altLang="zh-TW" sz="2500" dirty="0">
                  <a:solidFill>
                    <a:schemeClr val="accent2"/>
                  </a:solidFill>
                  <a:latin typeface="Microsoft YaHei" panose="020B0503020204020204" pitchFamily="34" charset="-122"/>
                  <a:ea typeface="Microsoft YaHei" panose="020B0503020204020204" pitchFamily="34" charset="-122"/>
                </a:rPr>
                <a:t>If </a:t>
              </a:r>
              <a:r>
                <a:rPr kumimoji="1" lang="zh-CN" altLang="en-US" sz="2500" dirty="0">
                  <a:solidFill>
                    <a:schemeClr val="accent2"/>
                  </a:solidFill>
                  <a:latin typeface="Microsoft YaHei" panose="020B0503020204020204" pitchFamily="34" charset="-122"/>
                  <a:ea typeface="Microsoft YaHei" panose="020B0503020204020204" pitchFamily="34" charset="-122"/>
                </a:rPr>
                <a:t>哭</a:t>
              </a:r>
              <a:r>
                <a:rPr kumimoji="1" lang="en-US" altLang="zh-CN" sz="2500" dirty="0">
                  <a:solidFill>
                    <a:schemeClr val="accent2"/>
                  </a:solidFill>
                  <a:latin typeface="Microsoft YaHei" panose="020B0503020204020204" pitchFamily="34" charset="-122"/>
                  <a:ea typeface="Microsoft YaHei" panose="020B0503020204020204" pitchFamily="34" charset="-122"/>
                </a:rPr>
                <a:t> </a:t>
              </a:r>
              <a:r>
                <a:rPr kumimoji="1" lang="en-US" altLang="zh-TW" sz="2500" dirty="0">
                  <a:solidFill>
                    <a:schemeClr val="accent2"/>
                  </a:solidFill>
                  <a:latin typeface="Microsoft YaHei" panose="020B0503020204020204" pitchFamily="34" charset="-122"/>
                  <a:ea typeface="Microsoft YaHei" panose="020B0503020204020204" pitchFamily="34" charset="-122"/>
                </a:rPr>
                <a:t>in </a:t>
              </a:r>
              <a:r>
                <a:rPr kumimoji="1" lang="zh-CN" altLang="en-US" sz="2500" dirty="0">
                  <a:solidFill>
                    <a:schemeClr val="accent2"/>
                  </a:solidFill>
                  <a:latin typeface="Microsoft YaHei" panose="020B0503020204020204" pitchFamily="34" charset="-122"/>
                  <a:ea typeface="Microsoft YaHei" panose="020B0503020204020204" pitchFamily="34" charset="-122"/>
                </a:rPr>
                <a:t>某一段句子</a:t>
              </a:r>
              <a:r>
                <a:rPr kumimoji="1" lang="en-US" altLang="zh-CN" sz="2500" dirty="0">
                  <a:solidFill>
                    <a:schemeClr val="accent2"/>
                  </a:solidFill>
                  <a:latin typeface="Microsoft YaHei" panose="020B0503020204020204" pitchFamily="34" charset="-122"/>
                  <a:ea typeface="Microsoft YaHei" panose="020B0503020204020204" pitchFamily="34" charset="-122"/>
                </a:rPr>
                <a:t>:</a:t>
              </a:r>
            </a:p>
            <a:p>
              <a:r>
                <a:rPr kumimoji="1" lang="en-US" altLang="zh-TW" sz="2500" dirty="0">
                  <a:solidFill>
                    <a:schemeClr val="accent2"/>
                  </a:solidFill>
                  <a:latin typeface="Microsoft YaHei" panose="020B0503020204020204" pitchFamily="34" charset="-122"/>
                  <a:ea typeface="Microsoft YaHei" panose="020B0503020204020204" pitchFamily="34" charset="-122"/>
                </a:rPr>
                <a:t>   print( </a:t>
              </a:r>
              <a:r>
                <a:rPr kumimoji="1" lang="zh-CN" altLang="en-US" sz="2500" dirty="0">
                  <a:solidFill>
                    <a:schemeClr val="accent2"/>
                  </a:solidFill>
                  <a:latin typeface="Microsoft YaHei" panose="020B0503020204020204" pitchFamily="34" charset="-122"/>
                  <a:ea typeface="Microsoft YaHei" panose="020B0503020204020204" pitchFamily="34" charset="-122"/>
                </a:rPr>
                <a:t>傷心</a:t>
              </a:r>
              <a:r>
                <a:rPr kumimoji="1" lang="en-US" altLang="zh-CN" sz="2500" dirty="0">
                  <a:solidFill>
                    <a:schemeClr val="accent2"/>
                  </a:solidFill>
                  <a:latin typeface="Microsoft YaHei" panose="020B0503020204020204" pitchFamily="34" charset="-122"/>
                  <a:ea typeface="Microsoft YaHei" panose="020B0503020204020204" pitchFamily="34" charset="-122"/>
                </a:rPr>
                <a:t> </a:t>
              </a:r>
              <a:r>
                <a:rPr kumimoji="1" lang="en-US" altLang="zh-TW" sz="2500" dirty="0">
                  <a:solidFill>
                    <a:schemeClr val="accent2"/>
                  </a:solidFill>
                  <a:latin typeface="Microsoft YaHei" panose="020B0503020204020204" pitchFamily="34" charset="-122"/>
                  <a:ea typeface="Microsoft YaHei" panose="020B0503020204020204" pitchFamily="34" charset="-122"/>
                </a:rPr>
                <a:t>)</a:t>
              </a:r>
              <a:endParaRPr kumimoji="1" lang="zh-TW" altLang="en-US" sz="2500" dirty="0">
                <a:solidFill>
                  <a:schemeClr val="accent2"/>
                </a:solidFill>
                <a:latin typeface="Microsoft YaHei" panose="020B0503020204020204" pitchFamily="34" charset="-122"/>
                <a:ea typeface="Microsoft YaHei" panose="020B0503020204020204" pitchFamily="34" charset="-122"/>
              </a:endParaRPr>
            </a:p>
          </p:txBody>
        </p:sp>
        <p:sp>
          <p:nvSpPr>
            <p:cNvPr id="34" name="文字方塊 33">
              <a:extLst>
                <a:ext uri="{FF2B5EF4-FFF2-40B4-BE49-F238E27FC236}">
                  <a16:creationId xmlns:a16="http://schemas.microsoft.com/office/drawing/2014/main" id="{FE106CD1-4A35-1048-AFE3-30316F88B08A}"/>
                </a:ext>
              </a:extLst>
            </p:cNvPr>
            <p:cNvSpPr txBox="1"/>
            <p:nvPr/>
          </p:nvSpPr>
          <p:spPr>
            <a:xfrm>
              <a:off x="5839780" y="4645679"/>
              <a:ext cx="1986455" cy="2015936"/>
            </a:xfrm>
            <a:prstGeom prst="rect">
              <a:avLst/>
            </a:prstGeom>
            <a:noFill/>
          </p:spPr>
          <p:txBody>
            <a:bodyPr wrap="square" rtlCol="0">
              <a:spAutoFit/>
            </a:bodyPr>
            <a:lstStyle/>
            <a:p>
              <a:r>
                <a:rPr kumimoji="1" lang="zh-CN" altLang="en-US" sz="2500" dirty="0">
                  <a:solidFill>
                    <a:schemeClr val="accent2"/>
                  </a:solidFill>
                  <a:latin typeface="Microsoft YaHei" panose="020B0503020204020204" pitchFamily="34" charset="-122"/>
                  <a:ea typeface="Microsoft YaHei" panose="020B0503020204020204" pitchFamily="34" charset="-122"/>
                </a:rPr>
                <a:t>其他情況：</a:t>
              </a:r>
              <a:endParaRPr kumimoji="1" lang="en-US" altLang="zh-TW" sz="2500" dirty="0">
                <a:solidFill>
                  <a:schemeClr val="accent2"/>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TW" altLang="en-US" sz="2500" dirty="0">
                  <a:solidFill>
                    <a:schemeClr val="accent2"/>
                  </a:solidFill>
                  <a:latin typeface="Microsoft YaHei" panose="020B0503020204020204" pitchFamily="34" charset="-122"/>
                  <a:ea typeface="Microsoft YaHei" panose="020B0503020204020204" pitchFamily="34" charset="-122"/>
                </a:rPr>
                <a:t>難過</a:t>
              </a:r>
              <a:endParaRPr kumimoji="1" lang="en-US" altLang="zh-TW" sz="2500" dirty="0">
                <a:solidFill>
                  <a:schemeClr val="accent2"/>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TW" altLang="en-US" sz="2500" dirty="0">
                  <a:solidFill>
                    <a:schemeClr val="accent2"/>
                  </a:solidFill>
                  <a:latin typeface="Microsoft YaHei" panose="020B0503020204020204" pitchFamily="34" charset="-122"/>
                  <a:ea typeface="Microsoft YaHei" panose="020B0503020204020204" pitchFamily="34" charset="-122"/>
                </a:rPr>
                <a:t>不高興</a:t>
              </a:r>
              <a:endParaRPr kumimoji="1" lang="en-US" altLang="zh-TW" sz="2500" dirty="0">
                <a:solidFill>
                  <a:schemeClr val="accent2"/>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TW" altLang="en-US" sz="2500" dirty="0">
                  <a:solidFill>
                    <a:schemeClr val="accent2"/>
                  </a:solidFill>
                  <a:latin typeface="Microsoft YaHei" panose="020B0503020204020204" pitchFamily="34" charset="-122"/>
                  <a:ea typeface="Microsoft YaHei" panose="020B0503020204020204" pitchFamily="34" charset="-122"/>
                </a:rPr>
                <a:t>失落</a:t>
              </a:r>
              <a:endParaRPr kumimoji="1" lang="en-US" altLang="zh-TW" sz="2500" dirty="0">
                <a:solidFill>
                  <a:schemeClr val="accent2"/>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en-US" altLang="zh-TW" sz="2500" dirty="0">
                  <a:solidFill>
                    <a:schemeClr val="accent2"/>
                  </a:solidFill>
                  <a:latin typeface="Microsoft YaHei" panose="020B0503020204020204" pitchFamily="34" charset="-122"/>
                  <a:ea typeface="Microsoft YaHei" panose="020B0503020204020204" pitchFamily="34" charset="-122"/>
                </a:rPr>
                <a:t>…</a:t>
              </a:r>
              <a:endParaRPr kumimoji="1" lang="zh-TW" altLang="en-US" sz="2500" dirty="0">
                <a:solidFill>
                  <a:schemeClr val="accent2"/>
                </a:solidFill>
                <a:latin typeface="Microsoft YaHei" panose="020B0503020204020204" pitchFamily="34" charset="-122"/>
                <a:ea typeface="Microsoft YaHei" panose="020B0503020204020204" pitchFamily="34" charset="-122"/>
              </a:endParaRPr>
            </a:p>
          </p:txBody>
        </p:sp>
      </p:grpSp>
      <p:sp>
        <p:nvSpPr>
          <p:cNvPr id="35" name="文字方塊 34">
            <a:extLst>
              <a:ext uri="{FF2B5EF4-FFF2-40B4-BE49-F238E27FC236}">
                <a16:creationId xmlns:a16="http://schemas.microsoft.com/office/drawing/2014/main" id="{EE7C4A40-3011-E64D-A441-50EB03FB8AEE}"/>
              </a:ext>
            </a:extLst>
          </p:cNvPr>
          <p:cNvSpPr txBox="1"/>
          <p:nvPr/>
        </p:nvSpPr>
        <p:spPr>
          <a:xfrm>
            <a:off x="958488" y="1736365"/>
            <a:ext cx="7880664" cy="446276"/>
          </a:xfrm>
          <a:prstGeom prst="rect">
            <a:avLst/>
          </a:prstGeom>
          <a:noFill/>
        </p:spPr>
        <p:txBody>
          <a:bodyPr wrap="square" rtlCol="0">
            <a:spAutoFit/>
          </a:bodyPr>
          <a:lstStyle/>
          <a:p>
            <a:r>
              <a:rPr kumimoji="1" lang="zh-TW" altLang="en-US" sz="2300" dirty="0">
                <a:latin typeface="Microsoft YaHei" panose="020B0503020204020204" pitchFamily="34" charset="-122"/>
                <a:ea typeface="Microsoft YaHei" panose="020B0503020204020204" pitchFamily="34" charset="-122"/>
              </a:rPr>
              <a:t>自然語言理解 </a:t>
            </a:r>
            <a:r>
              <a:rPr kumimoji="1" lang="en-US" altLang="zh-TW" sz="2300" dirty="0">
                <a:latin typeface="Microsoft YaHei" panose="020B0503020204020204" pitchFamily="34" charset="-122"/>
                <a:ea typeface="Microsoft YaHei" panose="020B0503020204020204" pitchFamily="34" charset="-122"/>
              </a:rPr>
              <a:t>(Natural Language </a:t>
            </a:r>
            <a:r>
              <a:rPr kumimoji="1" lang="en-US" altLang="zh-TW" sz="2300" dirty="0">
                <a:solidFill>
                  <a:srgbClr val="FF0000"/>
                </a:solidFill>
                <a:latin typeface="Microsoft YaHei" panose="020B0503020204020204" pitchFamily="34" charset="-122"/>
                <a:ea typeface="Microsoft YaHei" panose="020B0503020204020204" pitchFamily="34" charset="-122"/>
              </a:rPr>
              <a:t>Understanding</a:t>
            </a:r>
            <a:r>
              <a:rPr kumimoji="1" lang="en-US" altLang="zh-TW" sz="2300" dirty="0">
                <a:latin typeface="Microsoft YaHei" panose="020B0503020204020204" pitchFamily="34" charset="-122"/>
                <a:ea typeface="Microsoft YaHei" panose="020B0503020204020204" pitchFamily="34" charset="-122"/>
              </a:rPr>
              <a:t> , NLU)</a:t>
            </a:r>
            <a:endParaRPr kumimoji="1" lang="zh-TW" altLang="en-US" sz="23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8977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sp>
        <p:nvSpPr>
          <p:cNvPr id="20" name="圓角矩形 19">
            <a:extLst>
              <a:ext uri="{FF2B5EF4-FFF2-40B4-BE49-F238E27FC236}">
                <a16:creationId xmlns:a16="http://schemas.microsoft.com/office/drawing/2014/main" id="{84DEC999-7E7E-324F-AFFD-84789CA88F29}"/>
              </a:ext>
            </a:extLst>
          </p:cNvPr>
          <p:cNvSpPr/>
          <p:nvPr/>
        </p:nvSpPr>
        <p:spPr>
          <a:xfrm>
            <a:off x="1126777" y="1482688"/>
            <a:ext cx="9938446" cy="764088"/>
          </a:xfrm>
          <a:prstGeom prst="roundRect">
            <a:avLst/>
          </a:prstGeom>
          <a:solidFill>
            <a:srgbClr val="057512"/>
          </a:solidFill>
          <a:ln>
            <a:solidFill>
              <a:srgbClr val="0575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500" dirty="0">
                <a:latin typeface="Microsoft YaHei" panose="020B0503020204020204" pitchFamily="34" charset="-122"/>
                <a:ea typeface="Microsoft YaHei" panose="020B0503020204020204" pitchFamily="34" charset="-122"/>
              </a:rPr>
              <a:t>畫風轉換</a:t>
            </a:r>
            <a:endParaRPr kumimoji="1" lang="en-US" altLang="zh-TW" sz="2500" dirty="0">
              <a:latin typeface="Microsoft YaHei" panose="020B0503020204020204" pitchFamily="34" charset="-122"/>
              <a:ea typeface="Microsoft YaHei" panose="020B0503020204020204" pitchFamily="34" charset="-122"/>
            </a:endParaRPr>
          </a:p>
        </p:txBody>
      </p:sp>
      <p:pic>
        <p:nvPicPr>
          <p:cNvPr id="5" name="圖片 4" descr="一張含有 個人, 男人, 眼鏡, 室內 的圖片&#10;&#10;自動產生的描述">
            <a:extLst>
              <a:ext uri="{FF2B5EF4-FFF2-40B4-BE49-F238E27FC236}">
                <a16:creationId xmlns:a16="http://schemas.microsoft.com/office/drawing/2014/main" id="{435581CC-520C-0B49-8BF6-7278BCCDF512}"/>
              </a:ext>
            </a:extLst>
          </p:cNvPr>
          <p:cNvPicPr>
            <a:picLocks noChangeAspect="1"/>
          </p:cNvPicPr>
          <p:nvPr/>
        </p:nvPicPr>
        <p:blipFill>
          <a:blip r:embed="rId3"/>
          <a:stretch>
            <a:fillRect/>
          </a:stretch>
        </p:blipFill>
        <p:spPr>
          <a:xfrm>
            <a:off x="2584450" y="2470666"/>
            <a:ext cx="2764631" cy="3686175"/>
          </a:xfrm>
          <a:prstGeom prst="rect">
            <a:avLst/>
          </a:prstGeom>
        </p:spPr>
      </p:pic>
      <p:pic>
        <p:nvPicPr>
          <p:cNvPr id="7" name="圖片 6" descr="一張含有 男人, 相片, 女性, 舊 的圖片&#10;&#10;自動產生的描述">
            <a:extLst>
              <a:ext uri="{FF2B5EF4-FFF2-40B4-BE49-F238E27FC236}">
                <a16:creationId xmlns:a16="http://schemas.microsoft.com/office/drawing/2014/main" id="{75847F7A-9461-5C47-8EF4-753100C5FC89}"/>
              </a:ext>
            </a:extLst>
          </p:cNvPr>
          <p:cNvPicPr>
            <a:picLocks noChangeAspect="1"/>
          </p:cNvPicPr>
          <p:nvPr/>
        </p:nvPicPr>
        <p:blipFill>
          <a:blip r:embed="rId4"/>
          <a:stretch>
            <a:fillRect/>
          </a:stretch>
        </p:blipFill>
        <p:spPr>
          <a:xfrm>
            <a:off x="6219826" y="2470665"/>
            <a:ext cx="3686175" cy="3686175"/>
          </a:xfrm>
          <a:prstGeom prst="rect">
            <a:avLst/>
          </a:prstGeom>
        </p:spPr>
      </p:pic>
      <p:sp>
        <p:nvSpPr>
          <p:cNvPr id="11" name="文字方塊 10">
            <a:extLst>
              <a:ext uri="{FF2B5EF4-FFF2-40B4-BE49-F238E27FC236}">
                <a16:creationId xmlns:a16="http://schemas.microsoft.com/office/drawing/2014/main" id="{573C208E-9B03-3B43-8397-F9C534BEF09C}"/>
              </a:ext>
            </a:extLst>
          </p:cNvPr>
          <p:cNvSpPr txBox="1"/>
          <p:nvPr/>
        </p:nvSpPr>
        <p:spPr>
          <a:xfrm>
            <a:off x="200026" y="6214472"/>
            <a:ext cx="3571875" cy="369332"/>
          </a:xfrm>
          <a:prstGeom prst="rect">
            <a:avLst/>
          </a:prstGeom>
          <a:noFill/>
        </p:spPr>
        <p:txBody>
          <a:bodyPr wrap="square" rtlCol="0">
            <a:spAutoFit/>
          </a:bodyPr>
          <a:lstStyle/>
          <a:p>
            <a:r>
              <a:rPr kumimoji="1" lang="en-US" altLang="zh-TW" dirty="0"/>
              <a:t>Resource: </a:t>
            </a:r>
            <a:r>
              <a:rPr kumimoji="1" lang="en-US" altLang="zh-TW" dirty="0">
                <a:hlinkClick r:id="rId5"/>
              </a:rPr>
              <a:t>https://ai-</a:t>
            </a:r>
            <a:r>
              <a:rPr kumimoji="1" lang="en-US" altLang="zh-TW" dirty="0" err="1">
                <a:hlinkClick r:id="rId5"/>
              </a:rPr>
              <a:t>art.tokyo</a:t>
            </a:r>
            <a:r>
              <a:rPr kumimoji="1" lang="en-US" altLang="zh-TW" dirty="0">
                <a:hlinkClick r:id="rId5"/>
              </a:rPr>
              <a:t>/</a:t>
            </a:r>
            <a:r>
              <a:rPr kumimoji="1" lang="en-US" altLang="zh-TW" dirty="0" err="1">
                <a:hlinkClick r:id="rId5"/>
              </a:rPr>
              <a:t>en</a:t>
            </a:r>
            <a:r>
              <a:rPr kumimoji="1" lang="en-US" altLang="zh-TW" dirty="0">
                <a:hlinkClick r:id="rId5"/>
              </a:rPr>
              <a:t>/</a:t>
            </a:r>
            <a:endParaRPr kumimoji="1" lang="zh-TW" altLang="en-US" dirty="0"/>
          </a:p>
        </p:txBody>
      </p:sp>
    </p:spTree>
    <p:extLst>
      <p:ext uri="{BB962C8B-B14F-4D97-AF65-F5344CB8AC3E}">
        <p14:creationId xmlns:p14="http://schemas.microsoft.com/office/powerpoint/2010/main" val="2619433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sp>
        <p:nvSpPr>
          <p:cNvPr id="10" name="Google Shape;249;g780e49bd6a_0_0">
            <a:extLst>
              <a:ext uri="{FF2B5EF4-FFF2-40B4-BE49-F238E27FC236}">
                <a16:creationId xmlns:a16="http://schemas.microsoft.com/office/drawing/2014/main" id="{B1AECB52-94C5-9540-8204-AB20D0E78D1E}"/>
              </a:ext>
            </a:extLst>
          </p:cNvPr>
          <p:cNvSpPr txBox="1">
            <a:spLocks noGrp="1"/>
          </p:cNvSpPr>
          <p:nvPr>
            <p:ph sz="half" idx="1"/>
          </p:nvPr>
        </p:nvSpPr>
        <p:spPr>
          <a:xfrm>
            <a:off x="841185" y="1835564"/>
            <a:ext cx="9982528" cy="4351338"/>
          </a:xfrm>
        </p:spPr>
        <p:txBody>
          <a:bodyPr>
            <a:normAutofit fontScale="85000" lnSpcReduction="20000"/>
          </a:bodyPr>
          <a:lstStyle/>
          <a:p>
            <a:pPr marL="0" indent="0">
              <a:buNone/>
            </a:pPr>
            <a:r>
              <a:rPr lang="zh-TW" altLang="en-US" dirty="0"/>
              <a:t>進階模型 </a:t>
            </a:r>
            <a:r>
              <a:rPr lang="en-US" altLang="zh-TW" dirty="0"/>
              <a:t>(</a:t>
            </a:r>
            <a:r>
              <a:rPr lang="zh-TW" altLang="en-US" dirty="0"/>
              <a:t>基於</a:t>
            </a:r>
            <a:r>
              <a:rPr lang="en-US" altLang="zh-TW" dirty="0"/>
              <a:t> Transformer, </a:t>
            </a:r>
            <a:r>
              <a:rPr lang="en" altLang="zh-TW" b="1" dirty="0">
                <a:hlinkClick r:id="rId3"/>
              </a:rPr>
              <a:t>Attention is all you need</a:t>
            </a:r>
            <a:r>
              <a:rPr lang="en-US" altLang="zh-TW" dirty="0"/>
              <a:t>)</a:t>
            </a:r>
          </a:p>
          <a:p>
            <a:r>
              <a:rPr lang="en-US" altLang="zh-TW" dirty="0">
                <a:solidFill>
                  <a:schemeClr val="bg1">
                    <a:lumMod val="65000"/>
                  </a:schemeClr>
                </a:solidFill>
                <a:hlinkClick r:id="rId4">
                  <a:extLst>
                    <a:ext uri="{A12FA001-AC4F-418D-AE19-62706E023703}">
                      <ahyp:hlinkClr xmlns:ahyp="http://schemas.microsoft.com/office/drawing/2018/hyperlinkcolor" val="tx"/>
                    </a:ext>
                  </a:extLst>
                </a:hlinkClick>
              </a:rPr>
              <a:t>ELMo</a:t>
            </a:r>
            <a:r>
              <a:rPr lang="en-US" altLang="zh-TW" dirty="0">
                <a:solidFill>
                  <a:schemeClr val="bg1">
                    <a:lumMod val="65000"/>
                  </a:schemeClr>
                </a:solidFill>
              </a:rPr>
              <a:t> (</a:t>
            </a:r>
            <a:r>
              <a:rPr lang="zh-TW" altLang="en-US" dirty="0">
                <a:solidFill>
                  <a:schemeClr val="bg1">
                    <a:lumMod val="65000"/>
                  </a:schemeClr>
                </a:solidFill>
              </a:rPr>
              <a:t>基於 </a:t>
            </a:r>
            <a:r>
              <a:rPr lang="en-US" altLang="zh-TW" dirty="0">
                <a:solidFill>
                  <a:schemeClr val="bg1">
                    <a:lumMod val="65000"/>
                  </a:schemeClr>
                </a:solidFill>
              </a:rPr>
              <a:t>LSTM)</a:t>
            </a:r>
          </a:p>
          <a:p>
            <a:r>
              <a:rPr lang="en-US" altLang="zh-TW" dirty="0">
                <a:hlinkClick r:id="rId5"/>
              </a:rPr>
              <a:t>BERT</a:t>
            </a:r>
            <a:r>
              <a:rPr lang="en-US" altLang="zh-TW" dirty="0"/>
              <a:t>  (Bidirectional Encoder Representations from Transformers)</a:t>
            </a:r>
          </a:p>
          <a:p>
            <a:r>
              <a:rPr lang="en-US" dirty="0">
                <a:hlinkClick r:id="rId6"/>
              </a:rPr>
              <a:t>ERNIE</a:t>
            </a:r>
            <a:r>
              <a:rPr lang="en-US" dirty="0"/>
              <a:t>, </a:t>
            </a:r>
            <a:r>
              <a:rPr lang="en-US" dirty="0">
                <a:hlinkClick r:id="rId7"/>
              </a:rPr>
              <a:t>ERNIE 2.0</a:t>
            </a:r>
            <a:endParaRPr lang="en-US" dirty="0"/>
          </a:p>
          <a:p>
            <a:r>
              <a:rPr lang="en-US" altLang="zh-TW" dirty="0">
                <a:hlinkClick r:id="rId8"/>
              </a:rPr>
              <a:t>XLNet</a:t>
            </a:r>
            <a:endParaRPr lang="en-US" altLang="zh-TW" dirty="0"/>
          </a:p>
          <a:p>
            <a:r>
              <a:rPr lang="en-US" dirty="0">
                <a:hlinkClick r:id="rId9"/>
              </a:rPr>
              <a:t>ELECTRA</a:t>
            </a:r>
            <a:endParaRPr lang="en-US" dirty="0"/>
          </a:p>
          <a:p>
            <a:r>
              <a:rPr lang="en-US" dirty="0">
                <a:hlinkClick r:id="rId10"/>
              </a:rPr>
              <a:t>RoBERTa</a:t>
            </a:r>
            <a:endParaRPr lang="en-US" dirty="0"/>
          </a:p>
          <a:p>
            <a:r>
              <a:rPr lang="en-US" dirty="0">
                <a:hlinkClick r:id="rId11"/>
              </a:rPr>
              <a:t>DistilBERT</a:t>
            </a:r>
            <a:endParaRPr lang="en-US" dirty="0"/>
          </a:p>
          <a:p>
            <a:r>
              <a:rPr lang="en-US" dirty="0">
                <a:hlinkClick r:id="rId12"/>
              </a:rPr>
              <a:t>T5</a:t>
            </a:r>
            <a:endParaRPr lang="en-US" dirty="0"/>
          </a:p>
          <a:p>
            <a:r>
              <a:rPr lang="en-US" dirty="0">
                <a:hlinkClick r:id="rId13"/>
              </a:rPr>
              <a:t>GPT-1</a:t>
            </a:r>
            <a:r>
              <a:rPr lang="en-US" dirty="0"/>
              <a:t>, </a:t>
            </a:r>
            <a:r>
              <a:rPr lang="en-US" dirty="0">
                <a:hlinkClick r:id="rId14"/>
              </a:rPr>
              <a:t>GPT-2</a:t>
            </a:r>
            <a:r>
              <a:rPr lang="en-US" dirty="0"/>
              <a:t>, </a:t>
            </a:r>
            <a:r>
              <a:rPr lang="en-US" dirty="0">
                <a:hlinkClick r:id="rId15"/>
              </a:rPr>
              <a:t>GPT-3</a:t>
            </a:r>
            <a:endParaRPr lang="en-US" dirty="0"/>
          </a:p>
          <a:p>
            <a:r>
              <a:rPr lang="en-US" dirty="0"/>
              <a:t>…</a:t>
            </a:r>
          </a:p>
        </p:txBody>
      </p:sp>
      <p:pic>
        <p:nvPicPr>
          <p:cNvPr id="12" name="圖片 11" descr="一張含有 玩具, 布偶, 室內, 彩色 的圖片&#10;&#10;自動產生的描述">
            <a:extLst>
              <a:ext uri="{FF2B5EF4-FFF2-40B4-BE49-F238E27FC236}">
                <a16:creationId xmlns:a16="http://schemas.microsoft.com/office/drawing/2014/main" id="{D6C7DB45-B699-B148-B121-3027152D8569}"/>
              </a:ext>
            </a:extLst>
          </p:cNvPr>
          <p:cNvPicPr>
            <a:picLocks noChangeAspect="1"/>
          </p:cNvPicPr>
          <p:nvPr/>
        </p:nvPicPr>
        <p:blipFill>
          <a:blip r:embed="rId16"/>
          <a:stretch>
            <a:fillRect/>
          </a:stretch>
        </p:blipFill>
        <p:spPr>
          <a:xfrm>
            <a:off x="4711700" y="3578086"/>
            <a:ext cx="5597726" cy="2172252"/>
          </a:xfrm>
          <a:prstGeom prst="rect">
            <a:avLst/>
          </a:prstGeom>
        </p:spPr>
      </p:pic>
    </p:spTree>
    <p:extLst>
      <p:ext uri="{BB962C8B-B14F-4D97-AF65-F5344CB8AC3E}">
        <p14:creationId xmlns:p14="http://schemas.microsoft.com/office/powerpoint/2010/main" val="729746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pic>
        <p:nvPicPr>
          <p:cNvPr id="9" name="圖片 8" descr="一張含有 鳥, 花, 樹 的圖片&#10;&#10;自動產生的描述">
            <a:extLst>
              <a:ext uri="{FF2B5EF4-FFF2-40B4-BE49-F238E27FC236}">
                <a16:creationId xmlns:a16="http://schemas.microsoft.com/office/drawing/2014/main" id="{5D962139-7624-9A44-B822-07B3F69B0D60}"/>
              </a:ext>
            </a:extLst>
          </p:cNvPr>
          <p:cNvPicPr>
            <a:picLocks noChangeAspect="1"/>
          </p:cNvPicPr>
          <p:nvPr/>
        </p:nvPicPr>
        <p:blipFill>
          <a:blip r:embed="rId3"/>
          <a:stretch>
            <a:fillRect/>
          </a:stretch>
        </p:blipFill>
        <p:spPr>
          <a:xfrm>
            <a:off x="1239132" y="2427494"/>
            <a:ext cx="9256021" cy="2747881"/>
          </a:xfrm>
          <a:prstGeom prst="rect">
            <a:avLst/>
          </a:prstGeom>
        </p:spPr>
      </p:pic>
      <p:sp>
        <p:nvSpPr>
          <p:cNvPr id="11" name="文字方塊 10">
            <a:extLst>
              <a:ext uri="{FF2B5EF4-FFF2-40B4-BE49-F238E27FC236}">
                <a16:creationId xmlns:a16="http://schemas.microsoft.com/office/drawing/2014/main" id="{402344C0-5817-4049-981E-56171691B3F9}"/>
              </a:ext>
            </a:extLst>
          </p:cNvPr>
          <p:cNvSpPr txBox="1"/>
          <p:nvPr/>
        </p:nvSpPr>
        <p:spPr>
          <a:xfrm>
            <a:off x="838200" y="5373748"/>
            <a:ext cx="5061149" cy="646331"/>
          </a:xfrm>
          <a:prstGeom prst="rect">
            <a:avLst/>
          </a:prstGeom>
          <a:noFill/>
        </p:spPr>
        <p:txBody>
          <a:bodyPr wrap="square" rtlCol="0">
            <a:spAutoFit/>
          </a:bodyPr>
          <a:lstStyle/>
          <a:p>
            <a:r>
              <a:rPr kumimoji="1" lang="en-US" altLang="zh-TW" dirty="0">
                <a:latin typeface="Microsoft YaHei" panose="020B0503020204020204" pitchFamily="34" charset="-122"/>
                <a:ea typeface="Microsoft YaHei" panose="020B0503020204020204" pitchFamily="34" charset="-122"/>
              </a:rPr>
              <a:t>Auto Regressive </a:t>
            </a:r>
            <a:r>
              <a:rPr kumimoji="1" lang="zh-TW" altLang="en-US" dirty="0">
                <a:latin typeface="Microsoft YaHei" panose="020B0503020204020204" pitchFamily="34" charset="-122"/>
                <a:ea typeface="Microsoft YaHei" panose="020B0503020204020204" pitchFamily="34" charset="-122"/>
              </a:rPr>
              <a:t>預訓練方式，用前文預測下文</a:t>
            </a:r>
            <a:endParaRPr kumimoji="1" lang="en-US" altLang="zh-TW" dirty="0">
              <a:latin typeface="Microsoft YaHei" panose="020B0503020204020204" pitchFamily="34" charset="-122"/>
              <a:ea typeface="Microsoft YaHei" panose="020B0503020204020204" pitchFamily="34" charset="-122"/>
            </a:endParaRPr>
          </a:p>
          <a:p>
            <a:r>
              <a:rPr kumimoji="1" lang="en-US" altLang="zh-TW" dirty="0">
                <a:latin typeface="Microsoft YaHei" panose="020B0503020204020204" pitchFamily="34" charset="-122"/>
                <a:ea typeface="Microsoft YaHei" panose="020B0503020204020204" pitchFamily="34" charset="-122"/>
              </a:rPr>
              <a:t>( RNN-based model, ELMo, GPT…)</a:t>
            </a:r>
            <a:endParaRPr kumimoji="1" lang="zh-TW" altLang="en-US" dirty="0">
              <a:latin typeface="Microsoft YaHei" panose="020B0503020204020204" pitchFamily="34" charset="-122"/>
              <a:ea typeface="Microsoft YaHei" panose="020B0503020204020204" pitchFamily="34" charset="-122"/>
            </a:endParaRPr>
          </a:p>
        </p:txBody>
      </p:sp>
      <p:sp>
        <p:nvSpPr>
          <p:cNvPr id="13" name="文字方塊 12">
            <a:extLst>
              <a:ext uri="{FF2B5EF4-FFF2-40B4-BE49-F238E27FC236}">
                <a16:creationId xmlns:a16="http://schemas.microsoft.com/office/drawing/2014/main" id="{E615C041-4D78-2B44-9EB7-43EFBBEB001E}"/>
              </a:ext>
            </a:extLst>
          </p:cNvPr>
          <p:cNvSpPr txBox="1"/>
          <p:nvPr/>
        </p:nvSpPr>
        <p:spPr>
          <a:xfrm>
            <a:off x="6199975" y="5368232"/>
            <a:ext cx="5424819" cy="1200329"/>
          </a:xfrm>
          <a:prstGeom prst="rect">
            <a:avLst/>
          </a:prstGeom>
          <a:noFill/>
        </p:spPr>
        <p:txBody>
          <a:bodyPr wrap="square" rtlCol="0">
            <a:spAutoFit/>
          </a:bodyPr>
          <a:lstStyle/>
          <a:p>
            <a:r>
              <a:rPr kumimoji="1" lang="en-US" altLang="zh-TW" dirty="0">
                <a:latin typeface="Microsoft YaHei" panose="020B0503020204020204" pitchFamily="34" charset="-122"/>
                <a:ea typeface="Microsoft YaHei" panose="020B0503020204020204" pitchFamily="34" charset="-122"/>
              </a:rPr>
              <a:t>MLM </a:t>
            </a:r>
            <a:r>
              <a:rPr kumimoji="1" lang="zh-TW" altLang="en-US" dirty="0">
                <a:latin typeface="Microsoft YaHei" panose="020B0503020204020204" pitchFamily="34" charset="-122"/>
                <a:ea typeface="Microsoft YaHei" panose="020B0503020204020204" pitchFamily="34" charset="-122"/>
              </a:rPr>
              <a:t>預訓練方式，將某些字遮住，要求模型還原</a:t>
            </a:r>
            <a:endParaRPr kumimoji="1" lang="en-US" altLang="zh-TW" dirty="0">
              <a:latin typeface="Microsoft YaHei" panose="020B0503020204020204" pitchFamily="34" charset="-122"/>
              <a:ea typeface="Microsoft YaHei" panose="020B0503020204020204" pitchFamily="34" charset="-122"/>
            </a:endParaRPr>
          </a:p>
          <a:p>
            <a:r>
              <a:rPr kumimoji="1" lang="en-US" altLang="zh-TW" dirty="0">
                <a:latin typeface="Microsoft YaHei" panose="020B0503020204020204" pitchFamily="34" charset="-122"/>
                <a:ea typeface="Microsoft YaHei" panose="020B0503020204020204" pitchFamily="34" charset="-122"/>
              </a:rPr>
              <a:t>(</a:t>
            </a:r>
            <a:r>
              <a:rPr kumimoji="1" lang="zh-TW" altLang="en-US" dirty="0">
                <a:latin typeface="Microsoft YaHei" panose="020B0503020204020204" pitchFamily="34" charset="-122"/>
                <a:ea typeface="Microsoft YaHei" panose="020B0503020204020204" pitchFamily="34" charset="-122"/>
              </a:rPr>
              <a:t>克漏字測驗</a:t>
            </a:r>
            <a:r>
              <a:rPr kumimoji="1" lang="en-US" altLang="zh-TW" dirty="0">
                <a:latin typeface="Microsoft YaHei" panose="020B0503020204020204" pitchFamily="34" charset="-122"/>
                <a:ea typeface="Microsoft YaHei" panose="020B0503020204020204" pitchFamily="34" charset="-122"/>
              </a:rPr>
              <a:t>…)</a:t>
            </a:r>
          </a:p>
          <a:p>
            <a:r>
              <a:rPr kumimoji="1" lang="en-US" altLang="zh-TW" dirty="0">
                <a:latin typeface="Microsoft YaHei" panose="020B0503020204020204" pitchFamily="34" charset="-122"/>
                <a:ea typeface="Microsoft YaHei" panose="020B0503020204020204" pitchFamily="34" charset="-122"/>
              </a:rPr>
              <a:t>( BERT, RoBERTa, Transformer-XL, ERNIE, ELECTRA…)</a:t>
            </a:r>
            <a:endParaRPr kumimoji="1" lang="zh-TW" altLang="en-US" dirty="0">
              <a:latin typeface="Microsoft YaHei" panose="020B0503020204020204" pitchFamily="34" charset="-122"/>
              <a:ea typeface="Microsoft YaHei" panose="020B0503020204020204" pitchFamily="34" charset="-122"/>
            </a:endParaRPr>
          </a:p>
        </p:txBody>
      </p:sp>
      <p:sp>
        <p:nvSpPr>
          <p:cNvPr id="5" name="文字方塊 4">
            <a:extLst>
              <a:ext uri="{FF2B5EF4-FFF2-40B4-BE49-F238E27FC236}">
                <a16:creationId xmlns:a16="http://schemas.microsoft.com/office/drawing/2014/main" id="{B35CF48C-CA94-A24D-8D14-8F33B4191B10}"/>
              </a:ext>
            </a:extLst>
          </p:cNvPr>
          <p:cNvSpPr txBox="1"/>
          <p:nvPr/>
        </p:nvSpPr>
        <p:spPr>
          <a:xfrm>
            <a:off x="838200" y="1796654"/>
            <a:ext cx="6306789" cy="446276"/>
          </a:xfrm>
          <a:prstGeom prst="rect">
            <a:avLst/>
          </a:prstGeom>
          <a:noFill/>
        </p:spPr>
        <p:txBody>
          <a:bodyPr wrap="square" rtlCol="0">
            <a:spAutoFit/>
          </a:bodyPr>
          <a:lstStyle/>
          <a:p>
            <a:r>
              <a:rPr kumimoji="1" lang="zh-TW" altLang="en-US" sz="2300" dirty="0">
                <a:latin typeface="Microsoft YaHei" panose="020B0503020204020204" pitchFamily="34" charset="-122"/>
                <a:ea typeface="Microsoft YaHei" panose="020B0503020204020204" pitchFamily="34" charset="-122"/>
              </a:rPr>
              <a:t>當前語言模型的預訓練方式可以分為以下兩種：</a:t>
            </a:r>
          </a:p>
        </p:txBody>
      </p:sp>
    </p:spTree>
    <p:extLst>
      <p:ext uri="{BB962C8B-B14F-4D97-AF65-F5344CB8AC3E}">
        <p14:creationId xmlns:p14="http://schemas.microsoft.com/office/powerpoint/2010/main" val="1944421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sp>
        <p:nvSpPr>
          <p:cNvPr id="10" name="Google Shape;249;g780e49bd6a_0_0">
            <a:extLst>
              <a:ext uri="{FF2B5EF4-FFF2-40B4-BE49-F238E27FC236}">
                <a16:creationId xmlns:a16="http://schemas.microsoft.com/office/drawing/2014/main" id="{B1AECB52-94C5-9540-8204-AB20D0E78D1E}"/>
              </a:ext>
            </a:extLst>
          </p:cNvPr>
          <p:cNvSpPr txBox="1">
            <a:spLocks noGrp="1"/>
          </p:cNvSpPr>
          <p:nvPr>
            <p:ph sz="half" idx="1"/>
          </p:nvPr>
        </p:nvSpPr>
        <p:spPr>
          <a:xfrm>
            <a:off x="841185" y="1835564"/>
            <a:ext cx="9982528" cy="4351338"/>
          </a:xfrm>
        </p:spPr>
        <p:txBody>
          <a:bodyPr>
            <a:normAutofit fontScale="77500" lnSpcReduction="20000"/>
          </a:bodyPr>
          <a:lstStyle/>
          <a:p>
            <a:pPr marL="0" indent="0">
              <a:buNone/>
            </a:pPr>
            <a:r>
              <a:rPr lang="zh-TW" altLang="en-US" dirty="0"/>
              <a:t>進階模型 </a:t>
            </a:r>
            <a:r>
              <a:rPr lang="en-US" altLang="zh-TW" dirty="0"/>
              <a:t>(</a:t>
            </a:r>
            <a:r>
              <a:rPr lang="zh-TW" altLang="en-US" dirty="0"/>
              <a:t>基於</a:t>
            </a:r>
            <a:r>
              <a:rPr lang="en-US" altLang="zh-TW" dirty="0"/>
              <a:t> Transformer , </a:t>
            </a:r>
            <a:r>
              <a:rPr lang="en" altLang="zh-TW" b="1" dirty="0">
                <a:hlinkClick r:id="rId3"/>
              </a:rPr>
              <a:t>Attention is all you need</a:t>
            </a:r>
            <a:r>
              <a:rPr lang="en-US" altLang="zh-TW" dirty="0"/>
              <a:t>)</a:t>
            </a:r>
          </a:p>
          <a:p>
            <a:r>
              <a:rPr lang="en-US" altLang="zh-TW" dirty="0">
                <a:solidFill>
                  <a:schemeClr val="bg1">
                    <a:lumMod val="65000"/>
                  </a:schemeClr>
                </a:solidFill>
                <a:hlinkClick r:id="rId4">
                  <a:extLst>
                    <a:ext uri="{A12FA001-AC4F-418D-AE19-62706E023703}">
                      <ahyp:hlinkClr xmlns:ahyp="http://schemas.microsoft.com/office/drawing/2018/hyperlinkcolor" val="tx"/>
                    </a:ext>
                  </a:extLst>
                </a:hlinkClick>
              </a:rPr>
              <a:t>ELMo</a:t>
            </a:r>
            <a:r>
              <a:rPr lang="en-US" altLang="zh-TW" dirty="0">
                <a:solidFill>
                  <a:schemeClr val="bg1">
                    <a:lumMod val="65000"/>
                  </a:schemeClr>
                </a:solidFill>
              </a:rPr>
              <a:t> (</a:t>
            </a:r>
            <a:r>
              <a:rPr lang="zh-TW" altLang="en-US" dirty="0">
                <a:solidFill>
                  <a:schemeClr val="bg1">
                    <a:lumMod val="65000"/>
                  </a:schemeClr>
                </a:solidFill>
              </a:rPr>
              <a:t>基於 </a:t>
            </a:r>
            <a:r>
              <a:rPr lang="en-US" altLang="zh-TW" dirty="0">
                <a:solidFill>
                  <a:schemeClr val="bg1">
                    <a:lumMod val="65000"/>
                  </a:schemeClr>
                </a:solidFill>
              </a:rPr>
              <a:t>LSTM)</a:t>
            </a:r>
          </a:p>
          <a:p>
            <a:r>
              <a:rPr lang="en-US" altLang="zh-TW" b="1" dirty="0">
                <a:hlinkClick r:id="rId5"/>
              </a:rPr>
              <a:t>BERT</a:t>
            </a:r>
            <a:r>
              <a:rPr lang="en-US" altLang="zh-TW" b="1" dirty="0"/>
              <a:t>  (Bidirectional Encoder Representations from Transformers)</a:t>
            </a:r>
          </a:p>
          <a:p>
            <a:r>
              <a:rPr lang="en-US" dirty="0">
                <a:hlinkClick r:id="rId6"/>
              </a:rPr>
              <a:t>ERNIE</a:t>
            </a:r>
            <a:r>
              <a:rPr lang="en-US" dirty="0"/>
              <a:t>, </a:t>
            </a:r>
            <a:r>
              <a:rPr lang="en-US" dirty="0">
                <a:hlinkClick r:id="rId7"/>
              </a:rPr>
              <a:t>ERNIE 2.0</a:t>
            </a:r>
            <a:endParaRPr lang="en-US" dirty="0"/>
          </a:p>
          <a:p>
            <a:r>
              <a:rPr lang="en-US" altLang="zh-TW" dirty="0">
                <a:hlinkClick r:id="rId8"/>
              </a:rPr>
              <a:t>XLNet</a:t>
            </a:r>
            <a:endParaRPr lang="en-US" altLang="zh-TW" dirty="0"/>
          </a:p>
          <a:p>
            <a:r>
              <a:rPr lang="en-US" dirty="0">
                <a:hlinkClick r:id="rId9"/>
              </a:rPr>
              <a:t>ELECTRA</a:t>
            </a:r>
            <a:endParaRPr lang="en-US" dirty="0"/>
          </a:p>
          <a:p>
            <a:r>
              <a:rPr lang="en-US" dirty="0">
                <a:hlinkClick r:id="rId10"/>
              </a:rPr>
              <a:t>RoBERTa</a:t>
            </a:r>
            <a:endParaRPr lang="en-US" dirty="0"/>
          </a:p>
          <a:p>
            <a:r>
              <a:rPr lang="en-US" dirty="0">
                <a:hlinkClick r:id="rId11"/>
              </a:rPr>
              <a:t>DistilBERT</a:t>
            </a:r>
            <a:endParaRPr lang="en-US" dirty="0"/>
          </a:p>
          <a:p>
            <a:r>
              <a:rPr lang="en-US" dirty="0">
                <a:hlinkClick r:id="rId12"/>
              </a:rPr>
              <a:t>T5</a:t>
            </a:r>
            <a:endParaRPr lang="en-US" dirty="0"/>
          </a:p>
          <a:p>
            <a:r>
              <a:rPr lang="en-US" dirty="0">
                <a:hlinkClick r:id="rId13"/>
              </a:rPr>
              <a:t>GPT-1</a:t>
            </a:r>
            <a:r>
              <a:rPr lang="en-US" dirty="0"/>
              <a:t>, </a:t>
            </a:r>
            <a:r>
              <a:rPr lang="en-US" dirty="0">
                <a:hlinkClick r:id="rId14"/>
              </a:rPr>
              <a:t>GPT-2</a:t>
            </a:r>
            <a:r>
              <a:rPr lang="en-US" dirty="0"/>
              <a:t>, </a:t>
            </a:r>
            <a:r>
              <a:rPr lang="en-US" dirty="0">
                <a:hlinkClick r:id="rId15"/>
              </a:rPr>
              <a:t>GPT-3</a:t>
            </a:r>
            <a:endParaRPr lang="en-US" dirty="0"/>
          </a:p>
          <a:p>
            <a:r>
              <a:rPr lang="en-US" dirty="0"/>
              <a:t>…</a:t>
            </a:r>
          </a:p>
        </p:txBody>
      </p:sp>
      <p:pic>
        <p:nvPicPr>
          <p:cNvPr id="12" name="圖片 11" descr="一張含有 玩具, 布偶, 室內, 彩色 的圖片&#10;&#10;自動產生的描述">
            <a:extLst>
              <a:ext uri="{FF2B5EF4-FFF2-40B4-BE49-F238E27FC236}">
                <a16:creationId xmlns:a16="http://schemas.microsoft.com/office/drawing/2014/main" id="{D6C7DB45-B699-B148-B121-3027152D8569}"/>
              </a:ext>
            </a:extLst>
          </p:cNvPr>
          <p:cNvPicPr>
            <a:picLocks noChangeAspect="1"/>
          </p:cNvPicPr>
          <p:nvPr/>
        </p:nvPicPr>
        <p:blipFill>
          <a:blip r:embed="rId16"/>
          <a:stretch>
            <a:fillRect/>
          </a:stretch>
        </p:blipFill>
        <p:spPr>
          <a:xfrm>
            <a:off x="4711700" y="3578086"/>
            <a:ext cx="5597726" cy="2172252"/>
          </a:xfrm>
          <a:prstGeom prst="rect">
            <a:avLst/>
          </a:prstGeom>
        </p:spPr>
      </p:pic>
      <p:sp>
        <p:nvSpPr>
          <p:cNvPr id="2" name="矩形 1">
            <a:extLst>
              <a:ext uri="{FF2B5EF4-FFF2-40B4-BE49-F238E27FC236}">
                <a16:creationId xmlns:a16="http://schemas.microsoft.com/office/drawing/2014/main" id="{90353612-9D45-DD4B-BD43-E52D5BBDCADE}"/>
              </a:ext>
            </a:extLst>
          </p:cNvPr>
          <p:cNvSpPr/>
          <p:nvPr/>
        </p:nvSpPr>
        <p:spPr>
          <a:xfrm>
            <a:off x="4711700" y="3578086"/>
            <a:ext cx="1384300" cy="2172252"/>
          </a:xfrm>
          <a:prstGeom prst="rect">
            <a:avLst/>
          </a:prstGeom>
          <a:solidFill>
            <a:schemeClr val="bg1">
              <a:lumMod val="75000"/>
              <a:alpha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6" name="矩形 5">
            <a:extLst>
              <a:ext uri="{FF2B5EF4-FFF2-40B4-BE49-F238E27FC236}">
                <a16:creationId xmlns:a16="http://schemas.microsoft.com/office/drawing/2014/main" id="{F994D39F-99F9-8543-94C4-2A0C33F2EFCE}"/>
              </a:ext>
            </a:extLst>
          </p:cNvPr>
          <p:cNvSpPr/>
          <p:nvPr/>
        </p:nvSpPr>
        <p:spPr>
          <a:xfrm>
            <a:off x="6649356" y="3578086"/>
            <a:ext cx="3660069" cy="2172252"/>
          </a:xfrm>
          <a:prstGeom prst="rect">
            <a:avLst/>
          </a:prstGeom>
          <a:solidFill>
            <a:schemeClr val="bg1">
              <a:lumMod val="75000"/>
              <a:alpha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554010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sp>
        <p:nvSpPr>
          <p:cNvPr id="7" name="矩形 6">
            <a:extLst>
              <a:ext uri="{FF2B5EF4-FFF2-40B4-BE49-F238E27FC236}">
                <a16:creationId xmlns:a16="http://schemas.microsoft.com/office/drawing/2014/main" id="{F2CD52EF-FC77-9E4E-B2C7-E79B75DC2885}"/>
              </a:ext>
            </a:extLst>
          </p:cNvPr>
          <p:cNvSpPr/>
          <p:nvPr/>
        </p:nvSpPr>
        <p:spPr>
          <a:xfrm>
            <a:off x="838200" y="1719883"/>
            <a:ext cx="10097311" cy="369332"/>
          </a:xfrm>
          <a:prstGeom prst="rect">
            <a:avLst/>
          </a:prstGeom>
        </p:spPr>
        <p:txBody>
          <a:bodyPr wrap="square">
            <a:spAutoFit/>
          </a:bodyPr>
          <a:lstStyle/>
          <a:p>
            <a:r>
              <a:rPr lang="en" altLang="zh-TW" b="1" dirty="0">
                <a:solidFill>
                  <a:srgbClr val="000000"/>
                </a:solidFill>
                <a:latin typeface="Lucida Grande" panose="020B0600040502020204" pitchFamily="34" charset="0"/>
                <a:hlinkClick r:id="rId3"/>
              </a:rPr>
              <a:t>BERT: Pre-training of Deep Bidirectional Transformers for Language Understanding</a:t>
            </a:r>
            <a:endParaRPr lang="en" altLang="zh-TW" b="1" dirty="0">
              <a:solidFill>
                <a:srgbClr val="000000"/>
              </a:solidFill>
              <a:latin typeface="Lucida Grande" panose="020B0600040502020204" pitchFamily="34" charset="0"/>
            </a:endParaRPr>
          </a:p>
        </p:txBody>
      </p:sp>
      <p:sp>
        <p:nvSpPr>
          <p:cNvPr id="17" name="文字方塊 16">
            <a:extLst>
              <a:ext uri="{FF2B5EF4-FFF2-40B4-BE49-F238E27FC236}">
                <a16:creationId xmlns:a16="http://schemas.microsoft.com/office/drawing/2014/main" id="{64B2FD1E-50AC-0747-A9B3-A958205273E9}"/>
              </a:ext>
            </a:extLst>
          </p:cNvPr>
          <p:cNvSpPr txBox="1"/>
          <p:nvPr/>
        </p:nvSpPr>
        <p:spPr>
          <a:xfrm>
            <a:off x="1902806" y="2787831"/>
            <a:ext cx="8600094" cy="1862048"/>
          </a:xfrm>
          <a:prstGeom prst="rect">
            <a:avLst/>
          </a:prstGeom>
          <a:noFill/>
        </p:spPr>
        <p:txBody>
          <a:bodyPr wrap="square" rtlCol="0">
            <a:spAutoFit/>
          </a:bodyPr>
          <a:lstStyle/>
          <a:p>
            <a:r>
              <a:rPr kumimoji="1" lang="zh-TW" altLang="en-US" sz="2300" dirty="0">
                <a:latin typeface="Microsoft YaHei" panose="020B0503020204020204" pitchFamily="34" charset="-122"/>
                <a:ea typeface="Microsoft YaHei" panose="020B0503020204020204" pitchFamily="34" charset="-122"/>
              </a:rPr>
              <a:t>四大貢獻：</a:t>
            </a:r>
            <a:endParaRPr kumimoji="1" lang="en-US" altLang="zh-TW" sz="23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TW" altLang="en-US" sz="2300" dirty="0">
                <a:latin typeface="Microsoft YaHei" panose="020B0503020204020204" pitchFamily="34" charset="-122"/>
                <a:ea typeface="Microsoft YaHei" panose="020B0503020204020204" pitchFamily="34" charset="-122"/>
              </a:rPr>
              <a:t>模型主要由全連結層 </a:t>
            </a:r>
            <a:r>
              <a:rPr kumimoji="1" lang="en-US" altLang="zh-TW" sz="2300" dirty="0">
                <a:latin typeface="Microsoft YaHei" panose="020B0503020204020204" pitchFamily="34" charset="-122"/>
                <a:ea typeface="Microsoft YaHei" panose="020B0503020204020204" pitchFamily="34" charset="-122"/>
              </a:rPr>
              <a:t>(DNN)</a:t>
            </a:r>
            <a:r>
              <a:rPr kumimoji="1" lang="zh-TW" altLang="en-US" sz="2300" dirty="0">
                <a:latin typeface="Microsoft YaHei" panose="020B0503020204020204" pitchFamily="34" charset="-122"/>
                <a:ea typeface="Microsoft YaHei" panose="020B0503020204020204" pitchFamily="34" charset="-122"/>
              </a:rPr>
              <a:t> 組成，不使用</a:t>
            </a:r>
            <a:r>
              <a:rPr kumimoji="1" lang="en-US" altLang="zh-TW" sz="2300" dirty="0">
                <a:latin typeface="Microsoft YaHei" panose="020B0503020204020204" pitchFamily="34" charset="-122"/>
                <a:ea typeface="Microsoft YaHei" panose="020B0503020204020204" pitchFamily="34" charset="-122"/>
              </a:rPr>
              <a:t> RNN</a:t>
            </a:r>
          </a:p>
          <a:p>
            <a:pPr marL="342900" indent="-34290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Bidirectional Representation</a:t>
            </a:r>
          </a:p>
          <a:p>
            <a:pPr marL="342900" indent="-342900">
              <a:buFont typeface="Arial" panose="020B0604020202020204" pitchFamily="34" charset="0"/>
              <a:buChar char="•"/>
            </a:pPr>
            <a:r>
              <a:rPr kumimoji="1" lang="zh-TW" altLang="en-US" sz="2300" dirty="0">
                <a:latin typeface="Microsoft YaHei" panose="020B0503020204020204" pitchFamily="34" charset="-122"/>
                <a:ea typeface="Microsoft YaHei" panose="020B0503020204020204" pitchFamily="34" charset="-122"/>
              </a:rPr>
              <a:t>奠定了</a:t>
            </a:r>
            <a:r>
              <a:rPr kumimoji="1" lang="en-US" altLang="zh-TW" sz="2300" dirty="0">
                <a:latin typeface="Microsoft YaHei" panose="020B0503020204020204" pitchFamily="34" charset="-122"/>
                <a:ea typeface="Microsoft YaHei" panose="020B0503020204020204" pitchFamily="34" charset="-122"/>
              </a:rPr>
              <a:t> NLP </a:t>
            </a:r>
            <a:r>
              <a:rPr kumimoji="1" lang="zh-TW" altLang="en-US" sz="2300" dirty="0">
                <a:latin typeface="Microsoft YaHei" panose="020B0503020204020204" pitchFamily="34" charset="-122"/>
                <a:ea typeface="Microsoft YaHei" panose="020B0503020204020204" pitchFamily="34" charset="-122"/>
              </a:rPr>
              <a:t>模型在</a:t>
            </a:r>
            <a:r>
              <a:rPr kumimoji="1" lang="en-US" altLang="zh-TW" sz="2300" dirty="0">
                <a:latin typeface="Microsoft YaHei" panose="020B0503020204020204" pitchFamily="34" charset="-122"/>
                <a:ea typeface="Microsoft YaHei" panose="020B0503020204020204" pitchFamily="34" charset="-122"/>
              </a:rPr>
              <a:t> Pre-training </a:t>
            </a:r>
            <a:r>
              <a:rPr kumimoji="1" lang="zh-TW" altLang="en-US" sz="2300" dirty="0">
                <a:latin typeface="Microsoft YaHei" panose="020B0503020204020204" pitchFamily="34" charset="-122"/>
                <a:ea typeface="Microsoft YaHei" panose="020B0503020204020204" pitchFamily="34" charset="-122"/>
              </a:rPr>
              <a:t>以及 </a:t>
            </a:r>
            <a:r>
              <a:rPr kumimoji="1" lang="en-US" altLang="zh-TW" sz="2300" dirty="0">
                <a:latin typeface="Microsoft YaHei" panose="020B0503020204020204" pitchFamily="34" charset="-122"/>
                <a:ea typeface="Microsoft YaHei" panose="020B0503020204020204" pitchFamily="34" charset="-122"/>
              </a:rPr>
              <a:t>Fine-tuning </a:t>
            </a:r>
            <a:r>
              <a:rPr kumimoji="1" lang="zh-TW" altLang="en-US" sz="2300" dirty="0">
                <a:latin typeface="Microsoft YaHei" panose="020B0503020204020204" pitchFamily="34" charset="-122"/>
                <a:ea typeface="Microsoft YaHei" panose="020B0503020204020204" pitchFamily="34" charset="-122"/>
              </a:rPr>
              <a:t>上的地位</a:t>
            </a:r>
            <a:endParaRPr kumimoji="1" lang="en-US" altLang="zh-TW" sz="23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Self-supervised learning</a:t>
            </a:r>
            <a:r>
              <a:rPr kumimoji="1" lang="zh-TW" altLang="en-US" sz="2300" dirty="0">
                <a:latin typeface="Microsoft YaHei" panose="020B0503020204020204" pitchFamily="34" charset="-122"/>
                <a:ea typeface="Microsoft YaHei" panose="020B0503020204020204" pitchFamily="34" charset="-122"/>
              </a:rPr>
              <a:t> </a:t>
            </a:r>
            <a:endParaRPr kumimoji="1" lang="en-US" altLang="zh-TW" sz="23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49876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sp>
        <p:nvSpPr>
          <p:cNvPr id="17" name="文字方塊 16">
            <a:extLst>
              <a:ext uri="{FF2B5EF4-FFF2-40B4-BE49-F238E27FC236}">
                <a16:creationId xmlns:a16="http://schemas.microsoft.com/office/drawing/2014/main" id="{64B2FD1E-50AC-0747-A9B3-A958205273E9}"/>
              </a:ext>
            </a:extLst>
          </p:cNvPr>
          <p:cNvSpPr txBox="1"/>
          <p:nvPr/>
        </p:nvSpPr>
        <p:spPr>
          <a:xfrm>
            <a:off x="634544" y="2471057"/>
            <a:ext cx="6593638" cy="1154162"/>
          </a:xfrm>
          <a:prstGeom prst="rect">
            <a:avLst/>
          </a:prstGeom>
          <a:noFill/>
        </p:spPr>
        <p:txBody>
          <a:bodyPr wrap="square" rtlCol="0">
            <a:spAutoFit/>
          </a:bodyPr>
          <a:lstStyle/>
          <a:p>
            <a:r>
              <a:rPr kumimoji="1" lang="zh-TW" altLang="en-US" sz="2300" dirty="0">
                <a:latin typeface="Microsoft YaHei" panose="020B0503020204020204" pitchFamily="34" charset="-122"/>
                <a:ea typeface="Microsoft YaHei" panose="020B0503020204020204" pitchFamily="34" charset="-122"/>
              </a:rPr>
              <a:t>模型主要由全連結層 </a:t>
            </a:r>
            <a:r>
              <a:rPr kumimoji="1" lang="en-US" altLang="zh-TW" sz="2300" dirty="0">
                <a:latin typeface="Microsoft YaHei" panose="020B0503020204020204" pitchFamily="34" charset="-122"/>
                <a:ea typeface="Microsoft YaHei" panose="020B0503020204020204" pitchFamily="34" charset="-122"/>
              </a:rPr>
              <a:t>(DNN)</a:t>
            </a:r>
            <a:r>
              <a:rPr kumimoji="1" lang="zh-TW" altLang="en-US" sz="2300" dirty="0">
                <a:latin typeface="Microsoft YaHei" panose="020B0503020204020204" pitchFamily="34" charset="-122"/>
                <a:ea typeface="Microsoft YaHei" panose="020B0503020204020204" pitchFamily="34" charset="-122"/>
              </a:rPr>
              <a:t> 組成，不使用</a:t>
            </a:r>
            <a:r>
              <a:rPr kumimoji="1" lang="en-US" altLang="zh-TW" sz="2300" dirty="0">
                <a:latin typeface="Microsoft YaHei" panose="020B0503020204020204" pitchFamily="34" charset="-122"/>
                <a:ea typeface="Microsoft YaHei" panose="020B0503020204020204" pitchFamily="34" charset="-122"/>
              </a:rPr>
              <a:t> RNN</a:t>
            </a:r>
          </a:p>
          <a:p>
            <a:pPr marL="342900" indent="-34290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RNN </a:t>
            </a:r>
            <a:r>
              <a:rPr kumimoji="1" lang="zh-TW" altLang="en-US" sz="2300" dirty="0">
                <a:latin typeface="Microsoft YaHei" panose="020B0503020204020204" pitchFamily="34" charset="-122"/>
                <a:ea typeface="Microsoft YaHei" panose="020B0503020204020204" pitchFamily="34" charset="-122"/>
              </a:rPr>
              <a:t>因為架構關係，無法平行運算</a:t>
            </a:r>
            <a:endParaRPr kumimoji="1" lang="en-US" altLang="zh-TW" sz="23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TW" altLang="en-US" sz="2300" dirty="0">
                <a:latin typeface="Microsoft YaHei" panose="020B0503020204020204" pitchFamily="34" charset="-122"/>
                <a:ea typeface="Microsoft YaHei" panose="020B0503020204020204" pitchFamily="34" charset="-122"/>
              </a:rPr>
              <a:t>使用</a:t>
            </a:r>
            <a:r>
              <a:rPr kumimoji="1" lang="en-US" altLang="zh-TW" sz="2300" dirty="0">
                <a:latin typeface="Microsoft YaHei" panose="020B0503020204020204" pitchFamily="34" charset="-122"/>
                <a:ea typeface="Microsoft YaHei" panose="020B0503020204020204" pitchFamily="34" charset="-122"/>
              </a:rPr>
              <a:t> DNN </a:t>
            </a:r>
            <a:r>
              <a:rPr kumimoji="1" lang="zh-TW" altLang="en-US" sz="2300" dirty="0">
                <a:latin typeface="Microsoft YaHei" panose="020B0503020204020204" pitchFamily="34" charset="-122"/>
                <a:ea typeface="Microsoft YaHei" panose="020B0503020204020204" pitchFamily="34" charset="-122"/>
              </a:rPr>
              <a:t>可以平行計算，加速訓練速度</a:t>
            </a:r>
            <a:endParaRPr kumimoji="1" lang="en-US" altLang="zh-TW" sz="2300" dirty="0">
              <a:latin typeface="Microsoft YaHei" panose="020B0503020204020204" pitchFamily="34" charset="-122"/>
              <a:ea typeface="Microsoft YaHei" panose="020B0503020204020204" pitchFamily="34" charset="-122"/>
            </a:endParaRPr>
          </a:p>
        </p:txBody>
      </p:sp>
      <p:pic>
        <p:nvPicPr>
          <p:cNvPr id="3" name="圖片 2" descr="一張含有 標誌, 時鐘 的圖片&#10;&#10;自動產生的描述">
            <a:extLst>
              <a:ext uri="{FF2B5EF4-FFF2-40B4-BE49-F238E27FC236}">
                <a16:creationId xmlns:a16="http://schemas.microsoft.com/office/drawing/2014/main" id="{CB2616F4-8F2E-D141-9F5D-D4DD4FBD46D2}"/>
              </a:ext>
            </a:extLst>
          </p:cNvPr>
          <p:cNvPicPr>
            <a:picLocks noChangeAspect="1"/>
          </p:cNvPicPr>
          <p:nvPr/>
        </p:nvPicPr>
        <p:blipFill>
          <a:blip r:embed="rId3"/>
          <a:stretch>
            <a:fillRect/>
          </a:stretch>
        </p:blipFill>
        <p:spPr>
          <a:xfrm>
            <a:off x="7228182" y="1749422"/>
            <a:ext cx="2654854" cy="5025577"/>
          </a:xfrm>
          <a:prstGeom prst="rect">
            <a:avLst/>
          </a:prstGeom>
        </p:spPr>
      </p:pic>
      <p:sp>
        <p:nvSpPr>
          <p:cNvPr id="6" name="文字方塊 5">
            <a:extLst>
              <a:ext uri="{FF2B5EF4-FFF2-40B4-BE49-F238E27FC236}">
                <a16:creationId xmlns:a16="http://schemas.microsoft.com/office/drawing/2014/main" id="{3C600BBA-E21D-7B4B-AB3B-9ACAA506250C}"/>
              </a:ext>
            </a:extLst>
          </p:cNvPr>
          <p:cNvSpPr txBox="1"/>
          <p:nvPr/>
        </p:nvSpPr>
        <p:spPr>
          <a:xfrm>
            <a:off x="130628" y="6185443"/>
            <a:ext cx="4504871" cy="446276"/>
          </a:xfrm>
          <a:prstGeom prst="rect">
            <a:avLst/>
          </a:prstGeom>
          <a:noFill/>
        </p:spPr>
        <p:txBody>
          <a:bodyPr wrap="square" rtlCol="0">
            <a:spAutoFit/>
          </a:bodyPr>
          <a:lstStyle/>
          <a:p>
            <a:r>
              <a:rPr kumimoji="1" lang="en-US" altLang="zh-TW" sz="2300" dirty="0"/>
              <a:t>Resource: </a:t>
            </a:r>
            <a:r>
              <a:rPr lang="en" altLang="zh-TW" sz="2300" b="1" dirty="0">
                <a:hlinkClick r:id="rId4"/>
              </a:rPr>
              <a:t>Attention is all you need</a:t>
            </a:r>
            <a:endParaRPr lang="zh-TW" altLang="en-US" sz="2300" dirty="0"/>
          </a:p>
        </p:txBody>
      </p:sp>
    </p:spTree>
    <p:extLst>
      <p:ext uri="{BB962C8B-B14F-4D97-AF65-F5344CB8AC3E}">
        <p14:creationId xmlns:p14="http://schemas.microsoft.com/office/powerpoint/2010/main" val="3469634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sp>
        <p:nvSpPr>
          <p:cNvPr id="17" name="文字方塊 16">
            <a:extLst>
              <a:ext uri="{FF2B5EF4-FFF2-40B4-BE49-F238E27FC236}">
                <a16:creationId xmlns:a16="http://schemas.microsoft.com/office/drawing/2014/main" id="{64B2FD1E-50AC-0747-A9B3-A958205273E9}"/>
              </a:ext>
            </a:extLst>
          </p:cNvPr>
          <p:cNvSpPr txBox="1"/>
          <p:nvPr/>
        </p:nvSpPr>
        <p:spPr>
          <a:xfrm>
            <a:off x="1134050" y="1706652"/>
            <a:ext cx="9813349" cy="1154162"/>
          </a:xfrm>
          <a:prstGeom prst="rect">
            <a:avLst/>
          </a:prstGeom>
          <a:noFill/>
        </p:spPr>
        <p:txBody>
          <a:bodyPr wrap="square" rtlCol="0">
            <a:spAutoFit/>
          </a:bodyPr>
          <a:lstStyle/>
          <a:p>
            <a:r>
              <a:rPr kumimoji="1" lang="en-US" altLang="zh-TW" sz="2300" dirty="0">
                <a:latin typeface="Microsoft YaHei" panose="020B0503020204020204" pitchFamily="34" charset="-122"/>
                <a:ea typeface="Microsoft YaHei" panose="020B0503020204020204" pitchFamily="34" charset="-122"/>
              </a:rPr>
              <a:t>Bidirectional Representation</a:t>
            </a:r>
          </a:p>
          <a:p>
            <a:pPr marL="342900" indent="-34290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RNN </a:t>
            </a:r>
            <a:r>
              <a:rPr kumimoji="1" lang="zh-TW" altLang="en-US" sz="2300" dirty="0">
                <a:latin typeface="Microsoft YaHei" panose="020B0503020204020204" pitchFamily="34" charset="-122"/>
                <a:ea typeface="Microsoft YaHei" panose="020B0503020204020204" pitchFamily="34" charset="-122"/>
              </a:rPr>
              <a:t>的輸入方式是由前至後依序輸入，只能學習單向的資訊</a:t>
            </a:r>
            <a:endParaRPr kumimoji="1" lang="en-US" altLang="zh-TW" sz="23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BERT </a:t>
            </a:r>
            <a:r>
              <a:rPr kumimoji="1" lang="zh-TW" altLang="en-US" sz="2300" dirty="0">
                <a:latin typeface="Microsoft YaHei" panose="020B0503020204020204" pitchFamily="34" charset="-122"/>
                <a:ea typeface="Microsoft YaHei" panose="020B0503020204020204" pitchFamily="34" charset="-122"/>
              </a:rPr>
              <a:t>一次輸入整個句子來學習雙向的語意</a:t>
            </a:r>
            <a:endParaRPr kumimoji="1" lang="en-US" altLang="zh-TW" sz="2300" dirty="0">
              <a:latin typeface="Microsoft YaHei" panose="020B0503020204020204" pitchFamily="34" charset="-122"/>
              <a:ea typeface="Microsoft YaHei" panose="020B0503020204020204" pitchFamily="34" charset="-122"/>
            </a:endParaRPr>
          </a:p>
        </p:txBody>
      </p:sp>
      <p:pic>
        <p:nvPicPr>
          <p:cNvPr id="5" name="圖片 4" descr="一張含有 鍵盤 的圖片&#10;&#10;自動產生的描述">
            <a:extLst>
              <a:ext uri="{FF2B5EF4-FFF2-40B4-BE49-F238E27FC236}">
                <a16:creationId xmlns:a16="http://schemas.microsoft.com/office/drawing/2014/main" id="{3C40EE5F-0DBD-4041-B437-F562DD348B8E}"/>
              </a:ext>
            </a:extLst>
          </p:cNvPr>
          <p:cNvPicPr>
            <a:picLocks noChangeAspect="1"/>
          </p:cNvPicPr>
          <p:nvPr/>
        </p:nvPicPr>
        <p:blipFill>
          <a:blip r:embed="rId3"/>
          <a:stretch>
            <a:fillRect/>
          </a:stretch>
        </p:blipFill>
        <p:spPr>
          <a:xfrm>
            <a:off x="838200" y="2860814"/>
            <a:ext cx="10621811" cy="3383396"/>
          </a:xfrm>
          <a:prstGeom prst="rect">
            <a:avLst/>
          </a:prstGeom>
        </p:spPr>
      </p:pic>
      <p:sp>
        <p:nvSpPr>
          <p:cNvPr id="6" name="矩形 5">
            <a:extLst>
              <a:ext uri="{FF2B5EF4-FFF2-40B4-BE49-F238E27FC236}">
                <a16:creationId xmlns:a16="http://schemas.microsoft.com/office/drawing/2014/main" id="{23508216-0667-674D-94ED-3C4B0751DCED}"/>
              </a:ext>
            </a:extLst>
          </p:cNvPr>
          <p:cNvSpPr/>
          <p:nvPr/>
        </p:nvSpPr>
        <p:spPr>
          <a:xfrm>
            <a:off x="82279" y="6244210"/>
            <a:ext cx="11377732" cy="369332"/>
          </a:xfrm>
          <a:prstGeom prst="rect">
            <a:avLst/>
          </a:prstGeom>
        </p:spPr>
        <p:txBody>
          <a:bodyPr wrap="square">
            <a:spAutoFit/>
          </a:bodyPr>
          <a:lstStyle/>
          <a:p>
            <a:r>
              <a:rPr lang="en" altLang="zh-TW" b="1" dirty="0">
                <a:solidFill>
                  <a:srgbClr val="000000"/>
                </a:solidFill>
                <a:latin typeface="Lucida Grande" panose="020B0600040502020204" pitchFamily="34" charset="0"/>
              </a:rPr>
              <a:t>Resource: </a:t>
            </a:r>
            <a:r>
              <a:rPr lang="en" altLang="zh-TW" b="1" dirty="0">
                <a:solidFill>
                  <a:srgbClr val="000000"/>
                </a:solidFill>
                <a:latin typeface="Lucida Grande" panose="020B0600040502020204" pitchFamily="34" charset="0"/>
                <a:hlinkClick r:id="rId4"/>
              </a:rPr>
              <a:t>BERT: Pre-training of Deep Bidirectional Transformers for Language Understanding</a:t>
            </a:r>
            <a:endParaRPr lang="en" altLang="zh-TW" b="1" dirty="0">
              <a:solidFill>
                <a:srgbClr val="000000"/>
              </a:solidFill>
              <a:latin typeface="Lucida Grande" panose="020B0600040502020204" pitchFamily="34" charset="0"/>
            </a:endParaRPr>
          </a:p>
        </p:txBody>
      </p:sp>
    </p:spTree>
    <p:extLst>
      <p:ext uri="{BB962C8B-B14F-4D97-AF65-F5344CB8AC3E}">
        <p14:creationId xmlns:p14="http://schemas.microsoft.com/office/powerpoint/2010/main" val="988935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sp>
        <p:nvSpPr>
          <p:cNvPr id="17" name="文字方塊 16">
            <a:extLst>
              <a:ext uri="{FF2B5EF4-FFF2-40B4-BE49-F238E27FC236}">
                <a16:creationId xmlns:a16="http://schemas.microsoft.com/office/drawing/2014/main" id="{64B2FD1E-50AC-0747-A9B3-A958205273E9}"/>
              </a:ext>
            </a:extLst>
          </p:cNvPr>
          <p:cNvSpPr txBox="1"/>
          <p:nvPr/>
        </p:nvSpPr>
        <p:spPr>
          <a:xfrm>
            <a:off x="1932273" y="1661795"/>
            <a:ext cx="8327449" cy="446276"/>
          </a:xfrm>
          <a:prstGeom prst="rect">
            <a:avLst/>
          </a:prstGeom>
          <a:noFill/>
        </p:spPr>
        <p:txBody>
          <a:bodyPr wrap="square" rtlCol="0">
            <a:spAutoFit/>
          </a:bodyPr>
          <a:lstStyle/>
          <a:p>
            <a:r>
              <a:rPr kumimoji="1" lang="zh-TW" altLang="en-US" sz="2300" dirty="0">
                <a:latin typeface="Microsoft YaHei" panose="020B0503020204020204" pitchFamily="34" charset="-122"/>
                <a:ea typeface="Microsoft YaHei" panose="020B0503020204020204" pitchFamily="34" charset="-122"/>
              </a:rPr>
              <a:t>奠定了</a:t>
            </a:r>
            <a:r>
              <a:rPr kumimoji="1" lang="en-US" altLang="zh-TW" sz="2300" dirty="0">
                <a:latin typeface="Microsoft YaHei" panose="020B0503020204020204" pitchFamily="34" charset="-122"/>
                <a:ea typeface="Microsoft YaHei" panose="020B0503020204020204" pitchFamily="34" charset="-122"/>
              </a:rPr>
              <a:t> NLP </a:t>
            </a:r>
            <a:r>
              <a:rPr kumimoji="1" lang="zh-TW" altLang="en-US" sz="2300" dirty="0">
                <a:latin typeface="Microsoft YaHei" panose="020B0503020204020204" pitchFamily="34" charset="-122"/>
                <a:ea typeface="Microsoft YaHei" panose="020B0503020204020204" pitchFamily="34" charset="-122"/>
              </a:rPr>
              <a:t>模型在</a:t>
            </a:r>
            <a:r>
              <a:rPr kumimoji="1" lang="en-US" altLang="zh-TW" sz="2300" dirty="0">
                <a:latin typeface="Microsoft YaHei" panose="020B0503020204020204" pitchFamily="34" charset="-122"/>
                <a:ea typeface="Microsoft YaHei" panose="020B0503020204020204" pitchFamily="34" charset="-122"/>
              </a:rPr>
              <a:t> Pre-training </a:t>
            </a:r>
            <a:r>
              <a:rPr kumimoji="1" lang="zh-TW" altLang="en-US" sz="2300" dirty="0">
                <a:latin typeface="Microsoft YaHei" panose="020B0503020204020204" pitchFamily="34" charset="-122"/>
                <a:ea typeface="Microsoft YaHei" panose="020B0503020204020204" pitchFamily="34" charset="-122"/>
              </a:rPr>
              <a:t>以及 </a:t>
            </a:r>
            <a:r>
              <a:rPr kumimoji="1" lang="en-US" altLang="zh-TW" sz="2300" dirty="0">
                <a:latin typeface="Microsoft YaHei" panose="020B0503020204020204" pitchFamily="34" charset="-122"/>
                <a:ea typeface="Microsoft YaHei" panose="020B0503020204020204" pitchFamily="34" charset="-122"/>
              </a:rPr>
              <a:t>Fine-tuning </a:t>
            </a:r>
            <a:r>
              <a:rPr kumimoji="1" lang="zh-TW" altLang="en-US" sz="2300" dirty="0">
                <a:latin typeface="Microsoft YaHei" panose="020B0503020204020204" pitchFamily="34" charset="-122"/>
                <a:ea typeface="Microsoft YaHei" panose="020B0503020204020204" pitchFamily="34" charset="-122"/>
              </a:rPr>
              <a:t>上的地位</a:t>
            </a:r>
            <a:endParaRPr kumimoji="1" lang="en-US" altLang="zh-TW" sz="2300" dirty="0">
              <a:latin typeface="Microsoft YaHei" panose="020B0503020204020204" pitchFamily="34" charset="-122"/>
              <a:ea typeface="Microsoft YaHei" panose="020B0503020204020204" pitchFamily="34" charset="-122"/>
            </a:endParaRPr>
          </a:p>
        </p:txBody>
      </p:sp>
      <p:pic>
        <p:nvPicPr>
          <p:cNvPr id="5" name="圖片 4" descr="一張含有 螢幕擷取畫面, 時鐘 的圖片&#10;&#10;自動產生的描述">
            <a:extLst>
              <a:ext uri="{FF2B5EF4-FFF2-40B4-BE49-F238E27FC236}">
                <a16:creationId xmlns:a16="http://schemas.microsoft.com/office/drawing/2014/main" id="{7153499F-E3AA-7044-A6CB-7215CA8EB2C0}"/>
              </a:ext>
            </a:extLst>
          </p:cNvPr>
          <p:cNvPicPr>
            <a:picLocks noChangeAspect="1"/>
          </p:cNvPicPr>
          <p:nvPr/>
        </p:nvPicPr>
        <p:blipFill>
          <a:blip r:embed="rId3"/>
          <a:stretch>
            <a:fillRect/>
          </a:stretch>
        </p:blipFill>
        <p:spPr>
          <a:xfrm>
            <a:off x="958848" y="2155420"/>
            <a:ext cx="10274300" cy="4165526"/>
          </a:xfrm>
          <a:prstGeom prst="rect">
            <a:avLst/>
          </a:prstGeom>
        </p:spPr>
      </p:pic>
      <p:sp>
        <p:nvSpPr>
          <p:cNvPr id="7" name="矩形 6">
            <a:extLst>
              <a:ext uri="{FF2B5EF4-FFF2-40B4-BE49-F238E27FC236}">
                <a16:creationId xmlns:a16="http://schemas.microsoft.com/office/drawing/2014/main" id="{27EDC802-B262-BB4E-91C0-85C3046D5AA5}"/>
              </a:ext>
            </a:extLst>
          </p:cNvPr>
          <p:cNvSpPr/>
          <p:nvPr/>
        </p:nvSpPr>
        <p:spPr>
          <a:xfrm>
            <a:off x="82279" y="6244210"/>
            <a:ext cx="11377732" cy="369332"/>
          </a:xfrm>
          <a:prstGeom prst="rect">
            <a:avLst/>
          </a:prstGeom>
        </p:spPr>
        <p:txBody>
          <a:bodyPr wrap="square">
            <a:spAutoFit/>
          </a:bodyPr>
          <a:lstStyle/>
          <a:p>
            <a:r>
              <a:rPr lang="en" altLang="zh-TW" b="1" dirty="0">
                <a:solidFill>
                  <a:srgbClr val="000000"/>
                </a:solidFill>
                <a:latin typeface="Lucida Grande" panose="020B0600040502020204" pitchFamily="34" charset="0"/>
              </a:rPr>
              <a:t>Resource: </a:t>
            </a:r>
            <a:r>
              <a:rPr lang="en" altLang="zh-TW" b="1" dirty="0">
                <a:solidFill>
                  <a:srgbClr val="000000"/>
                </a:solidFill>
                <a:latin typeface="Lucida Grande" panose="020B0600040502020204" pitchFamily="34" charset="0"/>
                <a:hlinkClick r:id="rId4"/>
              </a:rPr>
              <a:t>BERT: Pre-training of Deep Bidirectional Transformers for Language Understanding</a:t>
            </a:r>
            <a:endParaRPr lang="en" altLang="zh-TW" b="1" dirty="0">
              <a:solidFill>
                <a:srgbClr val="000000"/>
              </a:solidFill>
              <a:latin typeface="Lucida Grande" panose="020B0600040502020204" pitchFamily="34" charset="0"/>
            </a:endParaRPr>
          </a:p>
        </p:txBody>
      </p:sp>
    </p:spTree>
    <p:extLst>
      <p:ext uri="{BB962C8B-B14F-4D97-AF65-F5344CB8AC3E}">
        <p14:creationId xmlns:p14="http://schemas.microsoft.com/office/powerpoint/2010/main" val="6566863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sp>
        <p:nvSpPr>
          <p:cNvPr id="17" name="文字方塊 16">
            <a:extLst>
              <a:ext uri="{FF2B5EF4-FFF2-40B4-BE49-F238E27FC236}">
                <a16:creationId xmlns:a16="http://schemas.microsoft.com/office/drawing/2014/main" id="{64B2FD1E-50AC-0747-A9B3-A958205273E9}"/>
              </a:ext>
            </a:extLst>
          </p:cNvPr>
          <p:cNvSpPr txBox="1"/>
          <p:nvPr/>
        </p:nvSpPr>
        <p:spPr>
          <a:xfrm>
            <a:off x="1932274" y="1658880"/>
            <a:ext cx="8327449" cy="446276"/>
          </a:xfrm>
          <a:prstGeom prst="rect">
            <a:avLst/>
          </a:prstGeom>
          <a:noFill/>
        </p:spPr>
        <p:txBody>
          <a:bodyPr wrap="square" rtlCol="0">
            <a:spAutoFit/>
          </a:bodyPr>
          <a:lstStyle/>
          <a:p>
            <a:r>
              <a:rPr kumimoji="1" lang="zh-TW" altLang="en-US" sz="2300" dirty="0">
                <a:latin typeface="Microsoft YaHei" panose="020B0503020204020204" pitchFamily="34" charset="-122"/>
                <a:ea typeface="Microsoft YaHei" panose="020B0503020204020204" pitchFamily="34" charset="-122"/>
              </a:rPr>
              <a:t>奠定了</a:t>
            </a:r>
            <a:r>
              <a:rPr kumimoji="1" lang="en-US" altLang="zh-TW" sz="2300" dirty="0">
                <a:latin typeface="Microsoft YaHei" panose="020B0503020204020204" pitchFamily="34" charset="-122"/>
                <a:ea typeface="Microsoft YaHei" panose="020B0503020204020204" pitchFamily="34" charset="-122"/>
              </a:rPr>
              <a:t> NLP </a:t>
            </a:r>
            <a:r>
              <a:rPr kumimoji="1" lang="zh-TW" altLang="en-US" sz="2300" dirty="0">
                <a:latin typeface="Microsoft YaHei" panose="020B0503020204020204" pitchFamily="34" charset="-122"/>
                <a:ea typeface="Microsoft YaHei" panose="020B0503020204020204" pitchFamily="34" charset="-122"/>
              </a:rPr>
              <a:t>模型在</a:t>
            </a:r>
            <a:r>
              <a:rPr kumimoji="1" lang="en-US" altLang="zh-TW" sz="2300" dirty="0">
                <a:latin typeface="Microsoft YaHei" panose="020B0503020204020204" pitchFamily="34" charset="-122"/>
                <a:ea typeface="Microsoft YaHei" panose="020B0503020204020204" pitchFamily="34" charset="-122"/>
              </a:rPr>
              <a:t> Pre-training </a:t>
            </a:r>
            <a:r>
              <a:rPr kumimoji="1" lang="zh-TW" altLang="en-US" sz="2300" dirty="0">
                <a:latin typeface="Microsoft YaHei" panose="020B0503020204020204" pitchFamily="34" charset="-122"/>
                <a:ea typeface="Microsoft YaHei" panose="020B0503020204020204" pitchFamily="34" charset="-122"/>
              </a:rPr>
              <a:t>以及 </a:t>
            </a:r>
            <a:r>
              <a:rPr kumimoji="1" lang="en-US" altLang="zh-TW" sz="2300" dirty="0">
                <a:latin typeface="Microsoft YaHei" panose="020B0503020204020204" pitchFamily="34" charset="-122"/>
                <a:ea typeface="Microsoft YaHei" panose="020B0503020204020204" pitchFamily="34" charset="-122"/>
              </a:rPr>
              <a:t>Fine-tuning </a:t>
            </a:r>
            <a:r>
              <a:rPr kumimoji="1" lang="zh-TW" altLang="en-US" sz="2300" dirty="0">
                <a:latin typeface="Microsoft YaHei" panose="020B0503020204020204" pitchFamily="34" charset="-122"/>
                <a:ea typeface="Microsoft YaHei" panose="020B0503020204020204" pitchFamily="34" charset="-122"/>
              </a:rPr>
              <a:t>上的地位</a:t>
            </a:r>
            <a:endParaRPr kumimoji="1" lang="en-US" altLang="zh-TW" sz="2300" dirty="0">
              <a:latin typeface="Microsoft YaHei" panose="020B0503020204020204" pitchFamily="34" charset="-122"/>
              <a:ea typeface="Microsoft YaHei" panose="020B0503020204020204" pitchFamily="34" charset="-122"/>
            </a:endParaRPr>
          </a:p>
        </p:txBody>
      </p:sp>
      <p:pic>
        <p:nvPicPr>
          <p:cNvPr id="3" name="圖片 2">
            <a:extLst>
              <a:ext uri="{FF2B5EF4-FFF2-40B4-BE49-F238E27FC236}">
                <a16:creationId xmlns:a16="http://schemas.microsoft.com/office/drawing/2014/main" id="{2ECBBAD0-39F1-5844-AAD9-AEF917FCEA3F}"/>
              </a:ext>
            </a:extLst>
          </p:cNvPr>
          <p:cNvPicPr>
            <a:picLocks noChangeAspect="1"/>
          </p:cNvPicPr>
          <p:nvPr/>
        </p:nvPicPr>
        <p:blipFill>
          <a:blip r:embed="rId3"/>
          <a:stretch>
            <a:fillRect/>
          </a:stretch>
        </p:blipFill>
        <p:spPr>
          <a:xfrm>
            <a:off x="-2" y="2713955"/>
            <a:ext cx="12192000" cy="2635348"/>
          </a:xfrm>
          <a:prstGeom prst="rect">
            <a:avLst/>
          </a:prstGeom>
        </p:spPr>
      </p:pic>
      <p:sp>
        <p:nvSpPr>
          <p:cNvPr id="8" name="矩形 7">
            <a:extLst>
              <a:ext uri="{FF2B5EF4-FFF2-40B4-BE49-F238E27FC236}">
                <a16:creationId xmlns:a16="http://schemas.microsoft.com/office/drawing/2014/main" id="{4FB9DB30-C851-C048-9DF4-DD3FB42A2134}"/>
              </a:ext>
            </a:extLst>
          </p:cNvPr>
          <p:cNvSpPr/>
          <p:nvPr/>
        </p:nvSpPr>
        <p:spPr>
          <a:xfrm>
            <a:off x="82279" y="6244210"/>
            <a:ext cx="11377732" cy="369332"/>
          </a:xfrm>
          <a:prstGeom prst="rect">
            <a:avLst/>
          </a:prstGeom>
        </p:spPr>
        <p:txBody>
          <a:bodyPr wrap="square">
            <a:spAutoFit/>
          </a:bodyPr>
          <a:lstStyle/>
          <a:p>
            <a:r>
              <a:rPr lang="en" altLang="zh-TW" b="1" dirty="0">
                <a:solidFill>
                  <a:srgbClr val="000000"/>
                </a:solidFill>
                <a:latin typeface="Lucida Grande" panose="020B0600040502020204" pitchFamily="34" charset="0"/>
              </a:rPr>
              <a:t>Resource: </a:t>
            </a:r>
            <a:r>
              <a:rPr lang="en" altLang="zh-TW" b="1" dirty="0">
                <a:solidFill>
                  <a:srgbClr val="000000"/>
                </a:solidFill>
                <a:latin typeface="Lucida Grande" panose="020B0600040502020204" pitchFamily="34" charset="0"/>
                <a:hlinkClick r:id="rId4"/>
              </a:rPr>
              <a:t>BERT: Pre-training of Deep Bidirectional Transformers for Language Understanding</a:t>
            </a:r>
            <a:endParaRPr lang="en" altLang="zh-TW" b="1" dirty="0">
              <a:solidFill>
                <a:srgbClr val="000000"/>
              </a:solidFill>
              <a:latin typeface="Lucida Grande" panose="020B0600040502020204" pitchFamily="34" charset="0"/>
            </a:endParaRPr>
          </a:p>
        </p:txBody>
      </p:sp>
    </p:spTree>
    <p:extLst>
      <p:ext uri="{BB962C8B-B14F-4D97-AF65-F5344CB8AC3E}">
        <p14:creationId xmlns:p14="http://schemas.microsoft.com/office/powerpoint/2010/main" val="2187911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F10A240D-60A7-9342-A535-7339B45A4BF6}"/>
              </a:ext>
            </a:extLst>
          </p:cNvPr>
          <p:cNvSpPr/>
          <p:nvPr/>
        </p:nvSpPr>
        <p:spPr>
          <a:xfrm>
            <a:off x="1485900" y="4511898"/>
            <a:ext cx="8972550" cy="816328"/>
          </a:xfrm>
          <a:prstGeom prst="rect">
            <a:avLst/>
          </a:prstGeom>
          <a:solidFill>
            <a:srgbClr val="F08200"/>
          </a:solidFill>
          <a:ln>
            <a:solidFill>
              <a:srgbClr val="F08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文字方塊 24">
            <a:extLst>
              <a:ext uri="{FF2B5EF4-FFF2-40B4-BE49-F238E27FC236}">
                <a16:creationId xmlns:a16="http://schemas.microsoft.com/office/drawing/2014/main" id="{591B54D4-B834-AB41-9EDE-22DED6A70C0D}"/>
              </a:ext>
            </a:extLst>
          </p:cNvPr>
          <p:cNvSpPr txBox="1"/>
          <p:nvPr/>
        </p:nvSpPr>
        <p:spPr>
          <a:xfrm>
            <a:off x="1663700" y="4689772"/>
            <a:ext cx="901700" cy="477054"/>
          </a:xfrm>
          <a:prstGeom prst="rect">
            <a:avLst/>
          </a:prstGeom>
          <a:noFill/>
        </p:spPr>
        <p:txBody>
          <a:bodyPr wrap="square" rtlCol="0">
            <a:spAutoFit/>
          </a:bodyPr>
          <a:lstStyle/>
          <a:p>
            <a:r>
              <a:rPr kumimoji="1" lang="en-US" altLang="zh-TW" sz="2500" dirty="0"/>
              <a:t>Mask</a:t>
            </a:r>
            <a:endParaRPr kumimoji="1" lang="zh-TW" altLang="en-US" sz="2500" dirty="0"/>
          </a:p>
        </p:txBody>
      </p:sp>
      <p:sp>
        <p:nvSpPr>
          <p:cNvPr id="22" name="矩形 21">
            <a:extLst>
              <a:ext uri="{FF2B5EF4-FFF2-40B4-BE49-F238E27FC236}">
                <a16:creationId xmlns:a16="http://schemas.microsoft.com/office/drawing/2014/main" id="{BA09CE27-8AC8-3641-A1BE-307FE46242F9}"/>
              </a:ext>
            </a:extLst>
          </p:cNvPr>
          <p:cNvSpPr/>
          <p:nvPr/>
        </p:nvSpPr>
        <p:spPr>
          <a:xfrm>
            <a:off x="1485900" y="5656763"/>
            <a:ext cx="8972550" cy="816328"/>
          </a:xfrm>
          <a:prstGeom prst="rect">
            <a:avLst/>
          </a:prstGeom>
          <a:solidFill>
            <a:srgbClr val="F08200"/>
          </a:solidFill>
          <a:ln>
            <a:solidFill>
              <a:srgbClr val="F08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sp>
        <p:nvSpPr>
          <p:cNvPr id="17" name="文字方塊 16">
            <a:extLst>
              <a:ext uri="{FF2B5EF4-FFF2-40B4-BE49-F238E27FC236}">
                <a16:creationId xmlns:a16="http://schemas.microsoft.com/office/drawing/2014/main" id="{64B2FD1E-50AC-0747-A9B3-A958205273E9}"/>
              </a:ext>
            </a:extLst>
          </p:cNvPr>
          <p:cNvSpPr txBox="1"/>
          <p:nvPr/>
        </p:nvSpPr>
        <p:spPr>
          <a:xfrm>
            <a:off x="1007051" y="1421518"/>
            <a:ext cx="10518585" cy="1154162"/>
          </a:xfrm>
          <a:prstGeom prst="rect">
            <a:avLst/>
          </a:prstGeom>
          <a:noFill/>
        </p:spPr>
        <p:txBody>
          <a:bodyPr wrap="square" rtlCol="0">
            <a:spAutoFit/>
          </a:bodyPr>
          <a:lstStyle/>
          <a:p>
            <a:r>
              <a:rPr kumimoji="1" lang="en-US" altLang="zh-TW" sz="2300" dirty="0">
                <a:latin typeface="Microsoft YaHei" panose="020B0503020204020204" pitchFamily="34" charset="-122"/>
                <a:ea typeface="Microsoft YaHei" panose="020B0503020204020204" pitchFamily="34" charset="-122"/>
              </a:rPr>
              <a:t>Self-supervised learning</a:t>
            </a:r>
          </a:p>
          <a:p>
            <a:pPr marL="342900" indent="-342900">
              <a:buFont typeface="Arial" panose="020B0604020202020204" pitchFamily="34" charset="0"/>
              <a:buChar char="•"/>
            </a:pPr>
            <a:r>
              <a:rPr kumimoji="1" lang="zh-TW" altLang="en-US" sz="2300" dirty="0">
                <a:latin typeface="Microsoft YaHei" panose="020B0503020204020204" pitchFamily="34" charset="-122"/>
                <a:ea typeface="Microsoft YaHei" panose="020B0503020204020204" pitchFamily="34" charset="-122"/>
              </a:rPr>
              <a:t>大幅度降低人工標籤成本</a:t>
            </a:r>
            <a:endParaRPr kumimoji="1" lang="en-US" altLang="zh-TW" sz="23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TW" altLang="en-US" sz="2300" dirty="0">
                <a:latin typeface="Microsoft YaHei" panose="020B0503020204020204" pitchFamily="34" charset="-122"/>
                <a:ea typeface="Microsoft YaHei" panose="020B0503020204020204" pitchFamily="34" charset="-122"/>
              </a:rPr>
              <a:t>此概念成為往後語言模型的標準訓練方式，在圖像領域也有類似的研究方向。</a:t>
            </a:r>
            <a:endParaRPr kumimoji="1" lang="en-US" altLang="zh-TW" sz="2300"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 name="圓角矩形 1">
                <a:extLst>
                  <a:ext uri="{FF2B5EF4-FFF2-40B4-BE49-F238E27FC236}">
                    <a16:creationId xmlns:a16="http://schemas.microsoft.com/office/drawing/2014/main" id="{567C9EC6-332A-4842-BFFF-8B0E6BD7C174}"/>
                  </a:ext>
                </a:extLst>
              </p:cNvPr>
              <p:cNvSpPr/>
              <p:nvPr/>
            </p:nvSpPr>
            <p:spPr>
              <a:xfrm>
                <a:off x="3225800" y="5753777"/>
                <a:ext cx="990600" cy="622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1</m:t>
                          </m:r>
                        </m:sub>
                      </m:sSub>
                    </m:oMath>
                  </m:oMathPara>
                </a14:m>
                <a:endParaRPr kumimoji="1" lang="zh-TW" altLang="en-US" sz="2800" dirty="0"/>
              </a:p>
            </p:txBody>
          </p:sp>
        </mc:Choice>
        <mc:Fallback xmlns="">
          <p:sp>
            <p:nvSpPr>
              <p:cNvPr id="2" name="圓角矩形 1">
                <a:extLst>
                  <a:ext uri="{FF2B5EF4-FFF2-40B4-BE49-F238E27FC236}">
                    <a16:creationId xmlns:a16="http://schemas.microsoft.com/office/drawing/2014/main" id="{567C9EC6-332A-4842-BFFF-8B0E6BD7C174}"/>
                  </a:ext>
                </a:extLst>
              </p:cNvPr>
              <p:cNvSpPr>
                <a:spLocks noRot="1" noChangeAspect="1" noMove="1" noResize="1" noEditPoints="1" noAdjustHandles="1" noChangeArrowheads="1" noChangeShapeType="1" noTextEdit="1"/>
              </p:cNvSpPr>
              <p:nvPr/>
            </p:nvSpPr>
            <p:spPr>
              <a:xfrm>
                <a:off x="3225800" y="5753777"/>
                <a:ext cx="990600" cy="622300"/>
              </a:xfrm>
              <a:prstGeom prst="round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圓角矩形 5">
                <a:extLst>
                  <a:ext uri="{FF2B5EF4-FFF2-40B4-BE49-F238E27FC236}">
                    <a16:creationId xmlns:a16="http://schemas.microsoft.com/office/drawing/2014/main" id="{159BBBB1-A158-764B-939E-45C604EE5DD5}"/>
                  </a:ext>
                </a:extLst>
              </p:cNvPr>
              <p:cNvSpPr/>
              <p:nvPr/>
            </p:nvSpPr>
            <p:spPr>
              <a:xfrm>
                <a:off x="4699000" y="5767359"/>
                <a:ext cx="990600" cy="622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2</m:t>
                          </m:r>
                        </m:sub>
                      </m:sSub>
                    </m:oMath>
                  </m:oMathPara>
                </a14:m>
                <a:endParaRPr kumimoji="1" lang="zh-TW" altLang="en-US" sz="2800" dirty="0"/>
              </a:p>
            </p:txBody>
          </p:sp>
        </mc:Choice>
        <mc:Fallback xmlns="">
          <p:sp>
            <p:nvSpPr>
              <p:cNvPr id="6" name="圓角矩形 5">
                <a:extLst>
                  <a:ext uri="{FF2B5EF4-FFF2-40B4-BE49-F238E27FC236}">
                    <a16:creationId xmlns:a16="http://schemas.microsoft.com/office/drawing/2014/main" id="{159BBBB1-A158-764B-939E-45C604EE5DD5}"/>
                  </a:ext>
                </a:extLst>
              </p:cNvPr>
              <p:cNvSpPr>
                <a:spLocks noRot="1" noChangeAspect="1" noMove="1" noResize="1" noEditPoints="1" noAdjustHandles="1" noChangeArrowheads="1" noChangeShapeType="1" noTextEdit="1"/>
              </p:cNvSpPr>
              <p:nvPr/>
            </p:nvSpPr>
            <p:spPr>
              <a:xfrm>
                <a:off x="4699000" y="5767359"/>
                <a:ext cx="990600" cy="622300"/>
              </a:xfrm>
              <a:prstGeom prst="round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圓角矩形 6">
                <a:extLst>
                  <a:ext uri="{FF2B5EF4-FFF2-40B4-BE49-F238E27FC236}">
                    <a16:creationId xmlns:a16="http://schemas.microsoft.com/office/drawing/2014/main" id="{99550C50-309A-894A-B8CB-D47B0E00362E}"/>
                  </a:ext>
                </a:extLst>
              </p:cNvPr>
              <p:cNvSpPr/>
              <p:nvPr/>
            </p:nvSpPr>
            <p:spPr>
              <a:xfrm>
                <a:off x="6172200" y="5780941"/>
                <a:ext cx="990600" cy="622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3</m:t>
                          </m:r>
                        </m:sub>
                      </m:sSub>
                    </m:oMath>
                  </m:oMathPara>
                </a14:m>
                <a:endParaRPr kumimoji="1" lang="zh-TW" altLang="en-US" sz="2800" dirty="0"/>
              </a:p>
            </p:txBody>
          </p:sp>
        </mc:Choice>
        <mc:Fallback xmlns="">
          <p:sp>
            <p:nvSpPr>
              <p:cNvPr id="7" name="圓角矩形 6">
                <a:extLst>
                  <a:ext uri="{FF2B5EF4-FFF2-40B4-BE49-F238E27FC236}">
                    <a16:creationId xmlns:a16="http://schemas.microsoft.com/office/drawing/2014/main" id="{99550C50-309A-894A-B8CB-D47B0E00362E}"/>
                  </a:ext>
                </a:extLst>
              </p:cNvPr>
              <p:cNvSpPr>
                <a:spLocks noRot="1" noChangeAspect="1" noMove="1" noResize="1" noEditPoints="1" noAdjustHandles="1" noChangeArrowheads="1" noChangeShapeType="1" noTextEdit="1"/>
              </p:cNvSpPr>
              <p:nvPr/>
            </p:nvSpPr>
            <p:spPr>
              <a:xfrm>
                <a:off x="6172200" y="5780941"/>
                <a:ext cx="990600" cy="622300"/>
              </a:xfrm>
              <a:prstGeom prst="round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圓角矩形 7">
                <a:extLst>
                  <a:ext uri="{FF2B5EF4-FFF2-40B4-BE49-F238E27FC236}">
                    <a16:creationId xmlns:a16="http://schemas.microsoft.com/office/drawing/2014/main" id="{348CB0B4-A475-9E4C-B18E-B97566AD3C0D}"/>
                  </a:ext>
                </a:extLst>
              </p:cNvPr>
              <p:cNvSpPr/>
              <p:nvPr/>
            </p:nvSpPr>
            <p:spPr>
              <a:xfrm>
                <a:off x="9118600" y="5767359"/>
                <a:ext cx="990600" cy="622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5</m:t>
                          </m:r>
                        </m:sub>
                      </m:sSub>
                    </m:oMath>
                  </m:oMathPara>
                </a14:m>
                <a:endParaRPr kumimoji="1" lang="zh-TW" altLang="en-US" sz="2800" dirty="0"/>
              </a:p>
            </p:txBody>
          </p:sp>
        </mc:Choice>
        <mc:Fallback xmlns="">
          <p:sp>
            <p:nvSpPr>
              <p:cNvPr id="8" name="圓角矩形 7">
                <a:extLst>
                  <a:ext uri="{FF2B5EF4-FFF2-40B4-BE49-F238E27FC236}">
                    <a16:creationId xmlns:a16="http://schemas.microsoft.com/office/drawing/2014/main" id="{348CB0B4-A475-9E4C-B18E-B97566AD3C0D}"/>
                  </a:ext>
                </a:extLst>
              </p:cNvPr>
              <p:cNvSpPr>
                <a:spLocks noRot="1" noChangeAspect="1" noMove="1" noResize="1" noEditPoints="1" noAdjustHandles="1" noChangeArrowheads="1" noChangeShapeType="1" noTextEdit="1"/>
              </p:cNvSpPr>
              <p:nvPr/>
            </p:nvSpPr>
            <p:spPr>
              <a:xfrm>
                <a:off x="9118600" y="5767359"/>
                <a:ext cx="990600" cy="622300"/>
              </a:xfrm>
              <a:prstGeom prst="round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圓角矩形 8">
                <a:extLst>
                  <a:ext uri="{FF2B5EF4-FFF2-40B4-BE49-F238E27FC236}">
                    <a16:creationId xmlns:a16="http://schemas.microsoft.com/office/drawing/2014/main" id="{6264B91D-7520-D641-8211-3F569CED8B84}"/>
                  </a:ext>
                </a:extLst>
              </p:cNvPr>
              <p:cNvSpPr/>
              <p:nvPr/>
            </p:nvSpPr>
            <p:spPr>
              <a:xfrm>
                <a:off x="7645400" y="5780941"/>
                <a:ext cx="990600" cy="622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4</m:t>
                          </m:r>
                        </m:sub>
                      </m:sSub>
                    </m:oMath>
                  </m:oMathPara>
                </a14:m>
                <a:endParaRPr kumimoji="1" lang="zh-TW" altLang="en-US" sz="2800" dirty="0"/>
              </a:p>
            </p:txBody>
          </p:sp>
        </mc:Choice>
        <mc:Fallback xmlns="">
          <p:sp>
            <p:nvSpPr>
              <p:cNvPr id="9" name="圓角矩形 8">
                <a:extLst>
                  <a:ext uri="{FF2B5EF4-FFF2-40B4-BE49-F238E27FC236}">
                    <a16:creationId xmlns:a16="http://schemas.microsoft.com/office/drawing/2014/main" id="{6264B91D-7520-D641-8211-3F569CED8B84}"/>
                  </a:ext>
                </a:extLst>
              </p:cNvPr>
              <p:cNvSpPr>
                <a:spLocks noRot="1" noChangeAspect="1" noMove="1" noResize="1" noEditPoints="1" noAdjustHandles="1" noChangeArrowheads="1" noChangeShapeType="1" noTextEdit="1"/>
              </p:cNvSpPr>
              <p:nvPr/>
            </p:nvSpPr>
            <p:spPr>
              <a:xfrm>
                <a:off x="7645400" y="5780941"/>
                <a:ext cx="990600" cy="622300"/>
              </a:xfrm>
              <a:prstGeom prst="round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圓角矩形 14">
                <a:extLst>
                  <a:ext uri="{FF2B5EF4-FFF2-40B4-BE49-F238E27FC236}">
                    <a16:creationId xmlns:a16="http://schemas.microsoft.com/office/drawing/2014/main" id="{B27E48A5-A577-0F44-92B8-E2D02C9852AF}"/>
                  </a:ext>
                </a:extLst>
              </p:cNvPr>
              <p:cNvSpPr/>
              <p:nvPr/>
            </p:nvSpPr>
            <p:spPr>
              <a:xfrm>
                <a:off x="3225800" y="4589985"/>
                <a:ext cx="990600" cy="622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1</m:t>
                          </m:r>
                        </m:sub>
                      </m:sSub>
                    </m:oMath>
                  </m:oMathPara>
                </a14:m>
                <a:endParaRPr kumimoji="1" lang="zh-TW" altLang="en-US" sz="2800" dirty="0"/>
              </a:p>
            </p:txBody>
          </p:sp>
        </mc:Choice>
        <mc:Fallback xmlns="">
          <p:sp>
            <p:nvSpPr>
              <p:cNvPr id="15" name="圓角矩形 14">
                <a:extLst>
                  <a:ext uri="{FF2B5EF4-FFF2-40B4-BE49-F238E27FC236}">
                    <a16:creationId xmlns:a16="http://schemas.microsoft.com/office/drawing/2014/main" id="{B27E48A5-A577-0F44-92B8-E2D02C9852AF}"/>
                  </a:ext>
                </a:extLst>
              </p:cNvPr>
              <p:cNvSpPr>
                <a:spLocks noRot="1" noChangeAspect="1" noMove="1" noResize="1" noEditPoints="1" noAdjustHandles="1" noChangeArrowheads="1" noChangeShapeType="1" noTextEdit="1"/>
              </p:cNvSpPr>
              <p:nvPr/>
            </p:nvSpPr>
            <p:spPr>
              <a:xfrm>
                <a:off x="3225800" y="4589985"/>
                <a:ext cx="990600" cy="622300"/>
              </a:xfrm>
              <a:prstGeom prst="round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圓角矩形 15">
                <a:extLst>
                  <a:ext uri="{FF2B5EF4-FFF2-40B4-BE49-F238E27FC236}">
                    <a16:creationId xmlns:a16="http://schemas.microsoft.com/office/drawing/2014/main" id="{07FD26ED-77E3-804E-87A2-5C1F3E8D89B6}"/>
                  </a:ext>
                </a:extLst>
              </p:cNvPr>
              <p:cNvSpPr/>
              <p:nvPr/>
            </p:nvSpPr>
            <p:spPr>
              <a:xfrm>
                <a:off x="4699000" y="4603567"/>
                <a:ext cx="990600" cy="62230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zh-TW" sz="2300" b="0" i="1" smtClean="0">
                          <a:latin typeface="Cambria Math" panose="02040503050406030204" pitchFamily="18" charset="0"/>
                        </a:rPr>
                        <m:t>𝑀𝑎𝑠𝑘</m:t>
                      </m:r>
                    </m:oMath>
                  </m:oMathPara>
                </a14:m>
                <a:endParaRPr kumimoji="1" lang="zh-TW" altLang="en-US" sz="2300" dirty="0"/>
              </a:p>
            </p:txBody>
          </p:sp>
        </mc:Choice>
        <mc:Fallback xmlns="">
          <p:sp>
            <p:nvSpPr>
              <p:cNvPr id="16" name="圓角矩形 15">
                <a:extLst>
                  <a:ext uri="{FF2B5EF4-FFF2-40B4-BE49-F238E27FC236}">
                    <a16:creationId xmlns:a16="http://schemas.microsoft.com/office/drawing/2014/main" id="{07FD26ED-77E3-804E-87A2-5C1F3E8D89B6}"/>
                  </a:ext>
                </a:extLst>
              </p:cNvPr>
              <p:cNvSpPr>
                <a:spLocks noRot="1" noChangeAspect="1" noMove="1" noResize="1" noEditPoints="1" noAdjustHandles="1" noChangeArrowheads="1" noChangeShapeType="1" noTextEdit="1"/>
              </p:cNvSpPr>
              <p:nvPr/>
            </p:nvSpPr>
            <p:spPr>
              <a:xfrm>
                <a:off x="4699000" y="4603567"/>
                <a:ext cx="990600" cy="622300"/>
              </a:xfrm>
              <a:prstGeom prst="roundRect">
                <a:avLst/>
              </a:prstGeom>
              <a:blipFill>
                <a:blip r:embed="rId9"/>
                <a:stretch>
                  <a:fillRect/>
                </a:stretch>
              </a:blipFill>
              <a:ln>
                <a:solidFill>
                  <a:srgbClr val="FF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圓角矩形 17">
                <a:extLst>
                  <a:ext uri="{FF2B5EF4-FFF2-40B4-BE49-F238E27FC236}">
                    <a16:creationId xmlns:a16="http://schemas.microsoft.com/office/drawing/2014/main" id="{3DDD3D7B-5A28-754A-9870-916BD3391503}"/>
                  </a:ext>
                </a:extLst>
              </p:cNvPr>
              <p:cNvSpPr/>
              <p:nvPr/>
            </p:nvSpPr>
            <p:spPr>
              <a:xfrm>
                <a:off x="6172200" y="4617149"/>
                <a:ext cx="990600" cy="622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3</m:t>
                          </m:r>
                        </m:sub>
                      </m:sSub>
                    </m:oMath>
                  </m:oMathPara>
                </a14:m>
                <a:endParaRPr kumimoji="1" lang="zh-TW" altLang="en-US" sz="2800" dirty="0"/>
              </a:p>
            </p:txBody>
          </p:sp>
        </mc:Choice>
        <mc:Fallback xmlns="">
          <p:sp>
            <p:nvSpPr>
              <p:cNvPr id="18" name="圓角矩形 17">
                <a:extLst>
                  <a:ext uri="{FF2B5EF4-FFF2-40B4-BE49-F238E27FC236}">
                    <a16:creationId xmlns:a16="http://schemas.microsoft.com/office/drawing/2014/main" id="{3DDD3D7B-5A28-754A-9870-916BD3391503}"/>
                  </a:ext>
                </a:extLst>
              </p:cNvPr>
              <p:cNvSpPr>
                <a:spLocks noRot="1" noChangeAspect="1" noMove="1" noResize="1" noEditPoints="1" noAdjustHandles="1" noChangeArrowheads="1" noChangeShapeType="1" noTextEdit="1"/>
              </p:cNvSpPr>
              <p:nvPr/>
            </p:nvSpPr>
            <p:spPr>
              <a:xfrm>
                <a:off x="6172200" y="4617149"/>
                <a:ext cx="990600" cy="622300"/>
              </a:xfrm>
              <a:prstGeom prst="round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圓角矩形 18">
                <a:extLst>
                  <a:ext uri="{FF2B5EF4-FFF2-40B4-BE49-F238E27FC236}">
                    <a16:creationId xmlns:a16="http://schemas.microsoft.com/office/drawing/2014/main" id="{96122DD3-EBEE-4245-A378-F24143326812}"/>
                  </a:ext>
                </a:extLst>
              </p:cNvPr>
              <p:cNvSpPr/>
              <p:nvPr/>
            </p:nvSpPr>
            <p:spPr>
              <a:xfrm>
                <a:off x="9118600" y="4603567"/>
                <a:ext cx="990600" cy="622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5</m:t>
                          </m:r>
                        </m:sub>
                      </m:sSub>
                    </m:oMath>
                  </m:oMathPara>
                </a14:m>
                <a:endParaRPr kumimoji="1" lang="zh-TW" altLang="en-US" sz="2800" dirty="0"/>
              </a:p>
            </p:txBody>
          </p:sp>
        </mc:Choice>
        <mc:Fallback xmlns="">
          <p:sp>
            <p:nvSpPr>
              <p:cNvPr id="19" name="圓角矩形 18">
                <a:extLst>
                  <a:ext uri="{FF2B5EF4-FFF2-40B4-BE49-F238E27FC236}">
                    <a16:creationId xmlns:a16="http://schemas.microsoft.com/office/drawing/2014/main" id="{96122DD3-EBEE-4245-A378-F24143326812}"/>
                  </a:ext>
                </a:extLst>
              </p:cNvPr>
              <p:cNvSpPr>
                <a:spLocks noRot="1" noChangeAspect="1" noMove="1" noResize="1" noEditPoints="1" noAdjustHandles="1" noChangeArrowheads="1" noChangeShapeType="1" noTextEdit="1"/>
              </p:cNvSpPr>
              <p:nvPr/>
            </p:nvSpPr>
            <p:spPr>
              <a:xfrm>
                <a:off x="9118600" y="4603567"/>
                <a:ext cx="990600" cy="622300"/>
              </a:xfrm>
              <a:prstGeom prst="round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圓角矩形 19">
                <a:extLst>
                  <a:ext uri="{FF2B5EF4-FFF2-40B4-BE49-F238E27FC236}">
                    <a16:creationId xmlns:a16="http://schemas.microsoft.com/office/drawing/2014/main" id="{257F751D-F76E-5342-A830-751CC5CC378C}"/>
                  </a:ext>
                </a:extLst>
              </p:cNvPr>
              <p:cNvSpPr/>
              <p:nvPr/>
            </p:nvSpPr>
            <p:spPr>
              <a:xfrm>
                <a:off x="7645400" y="4617149"/>
                <a:ext cx="990600" cy="62230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kumimoji="1" lang="en-US" altLang="zh-TW" sz="2300" b="0" i="1" smtClean="0">
                          <a:latin typeface="Cambria Math" panose="02040503050406030204" pitchFamily="18" charset="0"/>
                        </a:rPr>
                        <m:t>𝑀𝑎𝑠𝑘</m:t>
                      </m:r>
                    </m:oMath>
                  </m:oMathPara>
                </a14:m>
                <a:endParaRPr kumimoji="1" lang="zh-TW" altLang="en-US" sz="2300" dirty="0"/>
              </a:p>
            </p:txBody>
          </p:sp>
        </mc:Choice>
        <mc:Fallback xmlns="">
          <p:sp>
            <p:nvSpPr>
              <p:cNvPr id="20" name="圓角矩形 19">
                <a:extLst>
                  <a:ext uri="{FF2B5EF4-FFF2-40B4-BE49-F238E27FC236}">
                    <a16:creationId xmlns:a16="http://schemas.microsoft.com/office/drawing/2014/main" id="{257F751D-F76E-5342-A830-751CC5CC378C}"/>
                  </a:ext>
                </a:extLst>
              </p:cNvPr>
              <p:cNvSpPr>
                <a:spLocks noRot="1" noChangeAspect="1" noMove="1" noResize="1" noEditPoints="1" noAdjustHandles="1" noChangeArrowheads="1" noChangeShapeType="1" noTextEdit="1"/>
              </p:cNvSpPr>
              <p:nvPr/>
            </p:nvSpPr>
            <p:spPr>
              <a:xfrm>
                <a:off x="7645400" y="4617149"/>
                <a:ext cx="990600" cy="622300"/>
              </a:xfrm>
              <a:prstGeom prst="roundRect">
                <a:avLst/>
              </a:prstGeom>
              <a:blipFill>
                <a:blip r:embed="rId12"/>
                <a:stretch>
                  <a:fillRect/>
                </a:stretch>
              </a:blipFill>
              <a:ln>
                <a:solidFill>
                  <a:srgbClr val="FF0000"/>
                </a:solidFill>
              </a:ln>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FACE6A03-100E-7348-8E3A-51CA9370D0FC}"/>
              </a:ext>
            </a:extLst>
          </p:cNvPr>
          <p:cNvSpPr txBox="1"/>
          <p:nvPr/>
        </p:nvSpPr>
        <p:spPr>
          <a:xfrm>
            <a:off x="1663700" y="5841789"/>
            <a:ext cx="1384300" cy="477054"/>
          </a:xfrm>
          <a:prstGeom prst="rect">
            <a:avLst/>
          </a:prstGeom>
          <a:noFill/>
        </p:spPr>
        <p:txBody>
          <a:bodyPr wrap="square" rtlCol="0">
            <a:spAutoFit/>
          </a:bodyPr>
          <a:lstStyle/>
          <a:p>
            <a:r>
              <a:rPr kumimoji="1" lang="en-US" altLang="zh-TW" sz="2500" dirty="0"/>
              <a:t>Sentence</a:t>
            </a:r>
            <a:endParaRPr kumimoji="1" lang="zh-TW" altLang="en-US" sz="2500" dirty="0"/>
          </a:p>
        </p:txBody>
      </p:sp>
      <p:sp>
        <p:nvSpPr>
          <p:cNvPr id="26" name="向上箭號 25">
            <a:extLst>
              <a:ext uri="{FF2B5EF4-FFF2-40B4-BE49-F238E27FC236}">
                <a16:creationId xmlns:a16="http://schemas.microsoft.com/office/drawing/2014/main" id="{C79511D7-09E5-7744-8C9F-02B3FA1809F8}"/>
              </a:ext>
            </a:extLst>
          </p:cNvPr>
          <p:cNvSpPr/>
          <p:nvPr/>
        </p:nvSpPr>
        <p:spPr>
          <a:xfrm>
            <a:off x="5043487" y="5336216"/>
            <a:ext cx="301625" cy="320546"/>
          </a:xfrm>
          <a:prstGeom prst="up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圓角矩形 29">
            <a:extLst>
              <a:ext uri="{FF2B5EF4-FFF2-40B4-BE49-F238E27FC236}">
                <a16:creationId xmlns:a16="http://schemas.microsoft.com/office/drawing/2014/main" id="{1FA221B2-E9D4-A349-B154-7E687361BA4A}"/>
              </a:ext>
            </a:extLst>
          </p:cNvPr>
          <p:cNvSpPr/>
          <p:nvPr/>
        </p:nvSpPr>
        <p:spPr>
          <a:xfrm>
            <a:off x="3036887" y="3520935"/>
            <a:ext cx="7289800" cy="635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Language Model</a:t>
            </a:r>
            <a:endParaRPr kumimoji="1" lang="zh-TW" altLang="en-US" dirty="0"/>
          </a:p>
        </p:txBody>
      </p:sp>
      <p:sp>
        <p:nvSpPr>
          <p:cNvPr id="31" name="向上箭號 30">
            <a:extLst>
              <a:ext uri="{FF2B5EF4-FFF2-40B4-BE49-F238E27FC236}">
                <a16:creationId xmlns:a16="http://schemas.microsoft.com/office/drawing/2014/main" id="{D896984F-2DA9-CF42-AD93-6666669DF0D0}"/>
              </a:ext>
            </a:extLst>
          </p:cNvPr>
          <p:cNvSpPr/>
          <p:nvPr/>
        </p:nvSpPr>
        <p:spPr>
          <a:xfrm>
            <a:off x="6530974" y="4149949"/>
            <a:ext cx="301626" cy="353904"/>
          </a:xfrm>
          <a:prstGeom prst="up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向上箭號 32">
            <a:extLst>
              <a:ext uri="{FF2B5EF4-FFF2-40B4-BE49-F238E27FC236}">
                <a16:creationId xmlns:a16="http://schemas.microsoft.com/office/drawing/2014/main" id="{B3734AE2-6783-1543-A000-4D64A2256C1B}"/>
              </a:ext>
            </a:extLst>
          </p:cNvPr>
          <p:cNvSpPr/>
          <p:nvPr/>
        </p:nvSpPr>
        <p:spPr>
          <a:xfrm>
            <a:off x="5043487" y="3164972"/>
            <a:ext cx="301626" cy="353904"/>
          </a:xfrm>
          <a:prstGeom prst="up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向上箭號 33">
            <a:extLst>
              <a:ext uri="{FF2B5EF4-FFF2-40B4-BE49-F238E27FC236}">
                <a16:creationId xmlns:a16="http://schemas.microsoft.com/office/drawing/2014/main" id="{477F11A3-859B-3D4C-81D4-8B9770102FC4}"/>
              </a:ext>
            </a:extLst>
          </p:cNvPr>
          <p:cNvSpPr/>
          <p:nvPr/>
        </p:nvSpPr>
        <p:spPr>
          <a:xfrm>
            <a:off x="7989887" y="5336216"/>
            <a:ext cx="301625" cy="320546"/>
          </a:xfrm>
          <a:prstGeom prst="up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向上箭號 34">
            <a:extLst>
              <a:ext uri="{FF2B5EF4-FFF2-40B4-BE49-F238E27FC236}">
                <a16:creationId xmlns:a16="http://schemas.microsoft.com/office/drawing/2014/main" id="{4A6F0217-9161-F84F-8447-92F535C968B1}"/>
              </a:ext>
            </a:extLst>
          </p:cNvPr>
          <p:cNvSpPr/>
          <p:nvPr/>
        </p:nvSpPr>
        <p:spPr>
          <a:xfrm>
            <a:off x="7989886" y="3164972"/>
            <a:ext cx="301626" cy="353904"/>
          </a:xfrm>
          <a:prstGeom prst="up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3E40F337-95AB-5846-93FE-5BB0ED682FE9}"/>
                  </a:ext>
                </a:extLst>
              </p:cNvPr>
              <p:cNvSpPr/>
              <p:nvPr/>
            </p:nvSpPr>
            <p:spPr>
              <a:xfrm>
                <a:off x="4867383" y="2683896"/>
                <a:ext cx="653832" cy="4770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2500" b="0" i="1" smtClean="0">
                              <a:latin typeface="Cambria Math" panose="02040503050406030204" pitchFamily="18" charset="0"/>
                            </a:rPr>
                          </m:ctrlPr>
                        </m:sSubPr>
                        <m:e>
                          <m:acc>
                            <m:accPr>
                              <m:chr m:val="̂"/>
                              <m:ctrlPr>
                                <a:rPr kumimoji="1" lang="en-US" altLang="zh-TW" sz="2500" b="0" i="1" smtClean="0">
                                  <a:latin typeface="Cambria Math" panose="02040503050406030204" pitchFamily="18" charset="0"/>
                                </a:rPr>
                              </m:ctrlPr>
                            </m:accPr>
                            <m:e>
                              <m:r>
                                <a:rPr kumimoji="1" lang="en-US" altLang="zh-TW" sz="2500" b="0" i="1" smtClean="0">
                                  <a:latin typeface="Cambria Math" panose="02040503050406030204" pitchFamily="18" charset="0"/>
                                </a:rPr>
                                <m:t>𝑤</m:t>
                              </m:r>
                            </m:e>
                          </m:acc>
                        </m:e>
                        <m:sub>
                          <m:r>
                            <a:rPr kumimoji="1" lang="en-US" altLang="zh-TW" sz="2500" b="0" i="1" smtClean="0">
                              <a:latin typeface="Cambria Math" panose="02040503050406030204" pitchFamily="18" charset="0"/>
                            </a:rPr>
                            <m:t>2</m:t>
                          </m:r>
                        </m:sub>
                      </m:sSub>
                    </m:oMath>
                  </m:oMathPara>
                </a14:m>
                <a:endParaRPr lang="zh-TW" altLang="en-US" sz="2500" dirty="0">
                  <a:latin typeface="Microsoft YaHei" panose="020B0503020204020204" pitchFamily="34" charset="-122"/>
                  <a:ea typeface="Microsoft YaHei" panose="020B0503020204020204" pitchFamily="34" charset="-122"/>
                </a:endParaRPr>
              </a:p>
            </p:txBody>
          </p:sp>
        </mc:Choice>
        <mc:Fallback xmlns="">
          <p:sp>
            <p:nvSpPr>
              <p:cNvPr id="36" name="矩形 35">
                <a:extLst>
                  <a:ext uri="{FF2B5EF4-FFF2-40B4-BE49-F238E27FC236}">
                    <a16:creationId xmlns:a16="http://schemas.microsoft.com/office/drawing/2014/main" id="{3E40F337-95AB-5846-93FE-5BB0ED682FE9}"/>
                  </a:ext>
                </a:extLst>
              </p:cNvPr>
              <p:cNvSpPr>
                <a:spLocks noRot="1" noChangeAspect="1" noMove="1" noResize="1" noEditPoints="1" noAdjustHandles="1" noChangeArrowheads="1" noChangeShapeType="1" noTextEdit="1"/>
              </p:cNvSpPr>
              <p:nvPr/>
            </p:nvSpPr>
            <p:spPr>
              <a:xfrm>
                <a:off x="4867383" y="2683896"/>
                <a:ext cx="653832" cy="477054"/>
              </a:xfrm>
              <a:prstGeom prst="rect">
                <a:avLst/>
              </a:prstGeom>
              <a:blipFill>
                <a:blip r:embed="rId13"/>
                <a:stretch>
                  <a:fillRect t="-5128" b="-256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D84FF28D-E3EF-A942-BD42-CDC30529FC1D}"/>
                  </a:ext>
                </a:extLst>
              </p:cNvPr>
              <p:cNvSpPr/>
              <p:nvPr/>
            </p:nvSpPr>
            <p:spPr>
              <a:xfrm>
                <a:off x="7813783" y="2683896"/>
                <a:ext cx="644151" cy="4770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2500" b="0" i="1" smtClean="0">
                              <a:latin typeface="Cambria Math" panose="02040503050406030204" pitchFamily="18" charset="0"/>
                            </a:rPr>
                          </m:ctrlPr>
                        </m:sSubPr>
                        <m:e>
                          <m:acc>
                            <m:accPr>
                              <m:chr m:val="̂"/>
                              <m:ctrlPr>
                                <a:rPr kumimoji="1" lang="en-US" altLang="zh-TW" sz="2500" b="0" i="1" smtClean="0">
                                  <a:latin typeface="Cambria Math" panose="02040503050406030204" pitchFamily="18" charset="0"/>
                                </a:rPr>
                              </m:ctrlPr>
                            </m:accPr>
                            <m:e>
                              <m:r>
                                <a:rPr kumimoji="1" lang="en-US" altLang="zh-TW" sz="2500" b="0" i="1" smtClean="0">
                                  <a:latin typeface="Cambria Math" panose="02040503050406030204" pitchFamily="18" charset="0"/>
                                </a:rPr>
                                <m:t>𝑤</m:t>
                              </m:r>
                            </m:e>
                          </m:acc>
                        </m:e>
                        <m:sub>
                          <m:r>
                            <a:rPr kumimoji="1" lang="en-US" altLang="zh-TW" sz="2500" b="0" i="1" smtClean="0">
                              <a:latin typeface="Cambria Math" panose="02040503050406030204" pitchFamily="18" charset="0"/>
                            </a:rPr>
                            <m:t>4</m:t>
                          </m:r>
                        </m:sub>
                      </m:sSub>
                    </m:oMath>
                  </m:oMathPara>
                </a14:m>
                <a:endParaRPr lang="zh-TW" altLang="en-US" sz="2500" dirty="0">
                  <a:latin typeface="Microsoft YaHei" panose="020B0503020204020204" pitchFamily="34" charset="-122"/>
                  <a:ea typeface="Microsoft YaHei" panose="020B0503020204020204" pitchFamily="34" charset="-122"/>
                </a:endParaRPr>
              </a:p>
            </p:txBody>
          </p:sp>
        </mc:Choice>
        <mc:Fallback xmlns="">
          <p:sp>
            <p:nvSpPr>
              <p:cNvPr id="37" name="矩形 36">
                <a:extLst>
                  <a:ext uri="{FF2B5EF4-FFF2-40B4-BE49-F238E27FC236}">
                    <a16:creationId xmlns:a16="http://schemas.microsoft.com/office/drawing/2014/main" id="{D84FF28D-E3EF-A942-BD42-CDC30529FC1D}"/>
                  </a:ext>
                </a:extLst>
              </p:cNvPr>
              <p:cNvSpPr>
                <a:spLocks noRot="1" noChangeAspect="1" noMove="1" noResize="1" noEditPoints="1" noAdjustHandles="1" noChangeArrowheads="1" noChangeShapeType="1" noTextEdit="1"/>
              </p:cNvSpPr>
              <p:nvPr/>
            </p:nvSpPr>
            <p:spPr>
              <a:xfrm>
                <a:off x="7813783" y="2683896"/>
                <a:ext cx="644151" cy="477054"/>
              </a:xfrm>
              <a:prstGeom prst="rect">
                <a:avLst/>
              </a:prstGeom>
              <a:blipFill>
                <a:blip r:embed="rId14"/>
                <a:stretch>
                  <a:fillRect t="-5128" b="-256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09201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 </a:t>
            </a:r>
            <a:br>
              <a:rPr kumimoji="1" lang="en-US" altLang="zh-TW" dirty="0"/>
            </a:br>
            <a:r>
              <a:rPr kumimoji="1" lang="en-US" altLang="zh-TW" dirty="0"/>
              <a:t>(Natural Language</a:t>
            </a:r>
            <a:r>
              <a:rPr kumimoji="1" lang="zh-TW" altLang="en-US" dirty="0"/>
              <a:t> </a:t>
            </a:r>
            <a:r>
              <a:rPr kumimoji="1" lang="en-US" altLang="zh-TW" dirty="0"/>
              <a:t>Processing)</a:t>
            </a:r>
            <a:endParaRPr kumimoji="1" lang="zh-TW" altLang="en-US" dirty="0"/>
          </a:p>
        </p:txBody>
      </p:sp>
      <p:sp>
        <p:nvSpPr>
          <p:cNvPr id="35" name="向右箭號 34">
            <a:extLst>
              <a:ext uri="{FF2B5EF4-FFF2-40B4-BE49-F238E27FC236}">
                <a16:creationId xmlns:a16="http://schemas.microsoft.com/office/drawing/2014/main" id="{CEF75130-B615-DA40-A479-0FA389570F67}"/>
              </a:ext>
            </a:extLst>
          </p:cNvPr>
          <p:cNvSpPr/>
          <p:nvPr/>
        </p:nvSpPr>
        <p:spPr>
          <a:xfrm>
            <a:off x="4117235" y="3615293"/>
            <a:ext cx="1219200" cy="5173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Microsoft YaHei" panose="020B0503020204020204" pitchFamily="34" charset="-122"/>
              <a:ea typeface="Microsoft YaHei" panose="020B0503020204020204" pitchFamily="34" charset="-122"/>
            </a:endParaRPr>
          </a:p>
        </p:txBody>
      </p:sp>
      <p:pic>
        <p:nvPicPr>
          <p:cNvPr id="36" name="圖形 35" descr="男性形象">
            <a:extLst>
              <a:ext uri="{FF2B5EF4-FFF2-40B4-BE49-F238E27FC236}">
                <a16:creationId xmlns:a16="http://schemas.microsoft.com/office/drawing/2014/main" id="{ADEE2A29-A63C-D84A-B9B3-EF0501CDED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0290" y="2592564"/>
            <a:ext cx="1743009" cy="1743009"/>
          </a:xfrm>
          <a:prstGeom prst="rect">
            <a:avLst/>
          </a:prstGeom>
        </p:spPr>
      </p:pic>
      <p:sp>
        <p:nvSpPr>
          <p:cNvPr id="37" name="向左箭號 36">
            <a:extLst>
              <a:ext uri="{FF2B5EF4-FFF2-40B4-BE49-F238E27FC236}">
                <a16:creationId xmlns:a16="http://schemas.microsoft.com/office/drawing/2014/main" id="{A1671C19-DBC5-FF4A-8445-7FFD2A9C2654}"/>
              </a:ext>
            </a:extLst>
          </p:cNvPr>
          <p:cNvSpPr/>
          <p:nvPr/>
        </p:nvSpPr>
        <p:spPr>
          <a:xfrm>
            <a:off x="4117235" y="2740854"/>
            <a:ext cx="1103806" cy="5173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Microsoft YaHei" panose="020B0503020204020204" pitchFamily="34" charset="-122"/>
              <a:ea typeface="Microsoft YaHei" panose="020B0503020204020204" pitchFamily="34" charset="-122"/>
            </a:endParaRPr>
          </a:p>
        </p:txBody>
      </p:sp>
      <p:sp>
        <p:nvSpPr>
          <p:cNvPr id="38" name="文字方塊 37">
            <a:extLst>
              <a:ext uri="{FF2B5EF4-FFF2-40B4-BE49-F238E27FC236}">
                <a16:creationId xmlns:a16="http://schemas.microsoft.com/office/drawing/2014/main" id="{D9523736-0163-6A48-BE5A-0FEB9C882D00}"/>
              </a:ext>
            </a:extLst>
          </p:cNvPr>
          <p:cNvSpPr txBox="1"/>
          <p:nvPr/>
        </p:nvSpPr>
        <p:spPr>
          <a:xfrm>
            <a:off x="2055686" y="3645492"/>
            <a:ext cx="646387" cy="369332"/>
          </a:xfrm>
          <a:prstGeom prst="rect">
            <a:avLst/>
          </a:prstGeom>
          <a:noFill/>
        </p:spPr>
        <p:txBody>
          <a:bodyPr wrap="square" rtlCol="0">
            <a:spAutoFit/>
          </a:bodyPr>
          <a:lstStyle/>
          <a:p>
            <a:r>
              <a:rPr kumimoji="1" lang="en-US" altLang="zh-TW" dirty="0">
                <a:solidFill>
                  <a:schemeClr val="bg1"/>
                </a:solidFill>
                <a:latin typeface="Microsoft YaHei" panose="020B0503020204020204" pitchFamily="34" charset="-122"/>
                <a:ea typeface="Microsoft YaHei" panose="020B0503020204020204" pitchFamily="34" charset="-122"/>
              </a:rPr>
              <a:t>A</a:t>
            </a:r>
            <a:endParaRPr kumimoji="1" lang="zh-TW" altLang="en-US" dirty="0">
              <a:solidFill>
                <a:schemeClr val="bg1"/>
              </a:solidFill>
              <a:latin typeface="Microsoft YaHei" panose="020B0503020204020204" pitchFamily="34" charset="-122"/>
              <a:ea typeface="Microsoft YaHei" panose="020B0503020204020204" pitchFamily="34" charset="-122"/>
            </a:endParaRPr>
          </a:p>
        </p:txBody>
      </p:sp>
      <p:pic>
        <p:nvPicPr>
          <p:cNvPr id="39" name="圖形 38" descr="電腦">
            <a:extLst>
              <a:ext uri="{FF2B5EF4-FFF2-40B4-BE49-F238E27FC236}">
                <a16:creationId xmlns:a16="http://schemas.microsoft.com/office/drawing/2014/main" id="{24D3F6A8-49D8-9241-813C-582C251839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54977" y="2592563"/>
            <a:ext cx="1743009" cy="1743009"/>
          </a:xfrm>
          <a:prstGeom prst="rect">
            <a:avLst/>
          </a:prstGeom>
        </p:spPr>
      </p:pic>
      <p:sp>
        <p:nvSpPr>
          <p:cNvPr id="40" name="文字方塊 39">
            <a:hlinkClick r:id="" action="ppaction://noaction" highlightClick="1"/>
            <a:extLst>
              <a:ext uri="{FF2B5EF4-FFF2-40B4-BE49-F238E27FC236}">
                <a16:creationId xmlns:a16="http://schemas.microsoft.com/office/drawing/2014/main" id="{96B42C9B-165E-1F4B-9ED6-5DDEB96368BD}"/>
              </a:ext>
            </a:extLst>
          </p:cNvPr>
          <p:cNvSpPr txBox="1"/>
          <p:nvPr/>
        </p:nvSpPr>
        <p:spPr>
          <a:xfrm>
            <a:off x="2702073" y="4282936"/>
            <a:ext cx="4337414" cy="477054"/>
          </a:xfrm>
          <a:prstGeom prst="rect">
            <a:avLst/>
          </a:prstGeom>
          <a:noFill/>
        </p:spPr>
        <p:txBody>
          <a:bodyPr wrap="square" rtlCol="0">
            <a:spAutoFit/>
          </a:bodyPr>
          <a:lstStyle/>
          <a:p>
            <a:r>
              <a:rPr kumimoji="1" lang="zh-TW" altLang="en-US" sz="2500" dirty="0">
                <a:latin typeface="Microsoft YaHei" panose="020B0503020204020204" pitchFamily="34" charset="-122"/>
                <a:ea typeface="Microsoft YaHei" panose="020B0503020204020204" pitchFamily="34" charset="-122"/>
              </a:rPr>
              <a:t>Ａ：幫我</a:t>
            </a:r>
            <a:r>
              <a:rPr kumimoji="1" lang="zh-TW" altLang="en-US" sz="2500" dirty="0">
                <a:solidFill>
                  <a:srgbClr val="FF0000"/>
                </a:solidFill>
                <a:latin typeface="Microsoft YaHei" panose="020B0503020204020204" pitchFamily="34" charset="-122"/>
                <a:ea typeface="Microsoft YaHei" panose="020B0503020204020204" pitchFamily="34" charset="-122"/>
              </a:rPr>
              <a:t>導航</a:t>
            </a:r>
            <a:r>
              <a:rPr kumimoji="1" lang="zh-TW" altLang="en-US" sz="2500" dirty="0">
                <a:latin typeface="Microsoft YaHei" panose="020B0503020204020204" pitchFamily="34" charset="-122"/>
                <a:ea typeface="Microsoft YaHei" panose="020B0503020204020204" pitchFamily="34" charset="-122"/>
              </a:rPr>
              <a:t>到</a:t>
            </a:r>
            <a:r>
              <a:rPr kumimoji="1" lang="zh-TW" altLang="en-US" sz="2500" dirty="0">
                <a:solidFill>
                  <a:schemeClr val="accent2"/>
                </a:solidFill>
                <a:latin typeface="Microsoft YaHei" panose="020B0503020204020204" pitchFamily="34" charset="-122"/>
                <a:ea typeface="Microsoft YaHei" panose="020B0503020204020204" pitchFamily="34" charset="-122"/>
              </a:rPr>
              <a:t>最近的</a:t>
            </a:r>
            <a:r>
              <a:rPr kumimoji="1" lang="zh-TW" altLang="en-US" sz="2500" dirty="0">
                <a:solidFill>
                  <a:schemeClr val="accent1"/>
                </a:solidFill>
                <a:latin typeface="Microsoft YaHei" panose="020B0503020204020204" pitchFamily="34" charset="-122"/>
                <a:ea typeface="Microsoft YaHei" panose="020B0503020204020204" pitchFamily="34" charset="-122"/>
              </a:rPr>
              <a:t>麥當勞</a:t>
            </a:r>
          </a:p>
        </p:txBody>
      </p:sp>
      <p:sp>
        <p:nvSpPr>
          <p:cNvPr id="41" name="文字方塊 40">
            <a:extLst>
              <a:ext uri="{FF2B5EF4-FFF2-40B4-BE49-F238E27FC236}">
                <a16:creationId xmlns:a16="http://schemas.microsoft.com/office/drawing/2014/main" id="{8EEFC936-AB5A-2A43-947E-5426FD3E2DD5}"/>
              </a:ext>
            </a:extLst>
          </p:cNvPr>
          <p:cNvSpPr txBox="1"/>
          <p:nvPr/>
        </p:nvSpPr>
        <p:spPr>
          <a:xfrm>
            <a:off x="2055686" y="4898727"/>
            <a:ext cx="8536114" cy="1685077"/>
          </a:xfrm>
          <a:prstGeom prst="rect">
            <a:avLst/>
          </a:prstGeom>
          <a:noFill/>
        </p:spPr>
        <p:txBody>
          <a:bodyPr wrap="square" rtlCol="0">
            <a:spAutoFit/>
          </a:bodyPr>
          <a:lstStyle/>
          <a:p>
            <a:pPr>
              <a:lnSpc>
                <a:spcPct val="150000"/>
              </a:lnSpc>
            </a:pPr>
            <a:r>
              <a:rPr kumimoji="1" lang="zh-TW" altLang="en-US" sz="2300" dirty="0">
                <a:latin typeface="Microsoft YaHei" panose="020B0503020204020204" pitchFamily="34" charset="-122"/>
                <a:ea typeface="Microsoft YaHei" panose="020B0503020204020204" pitchFamily="34" charset="-122"/>
              </a:rPr>
              <a:t>詞性標註</a:t>
            </a:r>
            <a:r>
              <a:rPr kumimoji="1" lang="en-US" altLang="zh-TW" sz="2300" dirty="0">
                <a:latin typeface="Microsoft YaHei" panose="020B0503020204020204" pitchFamily="34" charset="-122"/>
                <a:ea typeface="Microsoft YaHei" panose="020B0503020204020204" pitchFamily="34" charset="-122"/>
              </a:rPr>
              <a:t>(POS tagging)</a:t>
            </a:r>
            <a:r>
              <a:rPr kumimoji="1" lang="zh-TW" altLang="en-US" sz="2300" dirty="0">
                <a:latin typeface="Microsoft YaHei" panose="020B0503020204020204" pitchFamily="34" charset="-122"/>
                <a:ea typeface="Microsoft YaHei" panose="020B0503020204020204" pitchFamily="34" charset="-122"/>
              </a:rPr>
              <a:t>、命名實體識別</a:t>
            </a:r>
            <a:r>
              <a:rPr kumimoji="1" lang="en-US" altLang="zh-TW" sz="2300" dirty="0">
                <a:latin typeface="Microsoft YaHei" panose="020B0503020204020204" pitchFamily="34" charset="-122"/>
                <a:ea typeface="Microsoft YaHei" panose="020B0503020204020204" pitchFamily="34" charset="-122"/>
              </a:rPr>
              <a:t>(NER)</a:t>
            </a:r>
            <a:r>
              <a:rPr kumimoji="1" lang="zh-TW" altLang="en-US" sz="2300" dirty="0">
                <a:latin typeface="Microsoft YaHei" panose="020B0503020204020204" pitchFamily="34" charset="-122"/>
                <a:ea typeface="Microsoft YaHei" panose="020B0503020204020204" pitchFamily="34" charset="-122"/>
              </a:rPr>
              <a:t>、解析</a:t>
            </a:r>
            <a:r>
              <a:rPr kumimoji="1" lang="en-US" altLang="zh-TW" sz="2300" dirty="0">
                <a:latin typeface="Microsoft YaHei" panose="020B0503020204020204" pitchFamily="34" charset="-122"/>
                <a:ea typeface="Microsoft YaHei" panose="020B0503020204020204" pitchFamily="34" charset="-122"/>
              </a:rPr>
              <a:t>(Parser)</a:t>
            </a:r>
            <a:r>
              <a:rPr kumimoji="1" lang="zh-TW" altLang="en-US" sz="2300" dirty="0">
                <a:latin typeface="Microsoft YaHei" panose="020B0503020204020204" pitchFamily="34" charset="-122"/>
                <a:ea typeface="Microsoft YaHei" panose="020B0503020204020204" pitchFamily="34" charset="-122"/>
              </a:rPr>
              <a:t>：</a:t>
            </a:r>
            <a:endParaRPr kumimoji="1" lang="en-US" altLang="zh-TW" sz="23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TW" altLang="en-US" sz="2300" dirty="0">
                <a:solidFill>
                  <a:srgbClr val="FF0000"/>
                </a:solidFill>
                <a:latin typeface="Microsoft YaHei" panose="020B0503020204020204" pitchFamily="34" charset="-122"/>
                <a:ea typeface="Microsoft YaHei" panose="020B0503020204020204" pitchFamily="34" charset="-122"/>
              </a:rPr>
              <a:t>導航</a:t>
            </a:r>
            <a:r>
              <a:rPr kumimoji="1" lang="zh-TW" altLang="en-US" sz="2300" dirty="0">
                <a:latin typeface="Microsoft YaHei" panose="020B0503020204020204" pitchFamily="34" charset="-122"/>
                <a:ea typeface="Microsoft YaHei" panose="020B0503020204020204" pitchFamily="34" charset="-122"/>
              </a:rPr>
              <a:t>：動詞，開啟</a:t>
            </a:r>
            <a:r>
              <a:rPr kumimoji="1" lang="en-US" altLang="zh-TW" sz="2300" dirty="0">
                <a:latin typeface="Microsoft YaHei" panose="020B0503020204020204" pitchFamily="34" charset="-122"/>
                <a:ea typeface="Microsoft YaHei" panose="020B0503020204020204" pitchFamily="34" charset="-122"/>
              </a:rPr>
              <a:t>Google map</a:t>
            </a:r>
          </a:p>
          <a:p>
            <a:pPr marL="285750" indent="-285750">
              <a:buFont typeface="Arial" panose="020B0604020202020204" pitchFamily="34" charset="0"/>
              <a:buChar char="•"/>
            </a:pPr>
            <a:r>
              <a:rPr kumimoji="1" lang="zh-CN" altLang="en-US" sz="2300" dirty="0">
                <a:solidFill>
                  <a:schemeClr val="accent2"/>
                </a:solidFill>
                <a:latin typeface="Microsoft YaHei" panose="020B0503020204020204" pitchFamily="34" charset="-122"/>
                <a:ea typeface="Microsoft YaHei" panose="020B0503020204020204" pitchFamily="34" charset="-122"/>
              </a:rPr>
              <a:t>最近的</a:t>
            </a:r>
            <a:r>
              <a:rPr kumimoji="1" lang="zh-CN" altLang="en-US" sz="2300" dirty="0">
                <a:latin typeface="Microsoft YaHei" panose="020B0503020204020204" pitchFamily="34" charset="-122"/>
                <a:ea typeface="Microsoft YaHei" panose="020B0503020204020204" pitchFamily="34" charset="-122"/>
              </a:rPr>
              <a:t>：形容詞，搜尋最鄰近的物件</a:t>
            </a:r>
            <a:endParaRPr kumimoji="1" lang="en-US" altLang="zh-CN" sz="23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TW" altLang="en-US" sz="2300" dirty="0">
                <a:solidFill>
                  <a:schemeClr val="accent1"/>
                </a:solidFill>
                <a:latin typeface="Microsoft YaHei" panose="020B0503020204020204" pitchFamily="34" charset="-122"/>
                <a:ea typeface="Microsoft YaHei" panose="020B0503020204020204" pitchFamily="34" charset="-122"/>
              </a:rPr>
              <a:t>麥當勞</a:t>
            </a:r>
            <a:r>
              <a:rPr kumimoji="1" lang="zh-TW" altLang="en-US" sz="2300" dirty="0">
                <a:latin typeface="Microsoft YaHei" panose="020B0503020204020204" pitchFamily="34" charset="-122"/>
                <a:ea typeface="Microsoft YaHei" panose="020B0503020204020204" pitchFamily="34" charset="-122"/>
              </a:rPr>
              <a:t>：專有名詞，理解為最終目標</a:t>
            </a:r>
          </a:p>
        </p:txBody>
      </p:sp>
      <p:sp>
        <p:nvSpPr>
          <p:cNvPr id="42" name="文字方塊 41">
            <a:hlinkClick r:id="" action="ppaction://noaction" highlightClick="1"/>
            <a:extLst>
              <a:ext uri="{FF2B5EF4-FFF2-40B4-BE49-F238E27FC236}">
                <a16:creationId xmlns:a16="http://schemas.microsoft.com/office/drawing/2014/main" id="{4E5499C3-CE34-2C4C-BDA1-43556E9C92FF}"/>
              </a:ext>
            </a:extLst>
          </p:cNvPr>
          <p:cNvSpPr txBox="1"/>
          <p:nvPr/>
        </p:nvSpPr>
        <p:spPr>
          <a:xfrm>
            <a:off x="3141348" y="2242826"/>
            <a:ext cx="3179102" cy="477054"/>
          </a:xfrm>
          <a:prstGeom prst="rect">
            <a:avLst/>
          </a:prstGeom>
          <a:noFill/>
        </p:spPr>
        <p:txBody>
          <a:bodyPr wrap="square" rtlCol="0">
            <a:spAutoFit/>
          </a:bodyPr>
          <a:lstStyle/>
          <a:p>
            <a:r>
              <a:rPr kumimoji="1" lang="zh-TW" altLang="en-US" sz="2500" dirty="0">
                <a:latin typeface="Microsoft YaHei" panose="020B0503020204020204" pitchFamily="34" charset="-122"/>
                <a:ea typeface="Microsoft YaHei" panose="020B0503020204020204" pitchFamily="34" charset="-122"/>
              </a:rPr>
              <a:t>電腦：正在為你導航</a:t>
            </a:r>
            <a:endParaRPr kumimoji="1" lang="zh-TW" altLang="en-US" sz="2500" dirty="0">
              <a:solidFill>
                <a:schemeClr val="accent1"/>
              </a:solidFill>
              <a:latin typeface="Microsoft YaHei" panose="020B0503020204020204" pitchFamily="34" charset="-122"/>
              <a:ea typeface="Microsoft YaHei" panose="020B0503020204020204" pitchFamily="34" charset="-122"/>
            </a:endParaRPr>
          </a:p>
        </p:txBody>
      </p:sp>
      <p:sp>
        <p:nvSpPr>
          <p:cNvPr id="44" name="文字方塊 43">
            <a:extLst>
              <a:ext uri="{FF2B5EF4-FFF2-40B4-BE49-F238E27FC236}">
                <a16:creationId xmlns:a16="http://schemas.microsoft.com/office/drawing/2014/main" id="{8F9D4D57-E20C-0D4F-8615-1517ED907BC9}"/>
              </a:ext>
            </a:extLst>
          </p:cNvPr>
          <p:cNvSpPr txBox="1"/>
          <p:nvPr/>
        </p:nvSpPr>
        <p:spPr>
          <a:xfrm>
            <a:off x="958488" y="1736365"/>
            <a:ext cx="7332072" cy="446276"/>
          </a:xfrm>
          <a:prstGeom prst="rect">
            <a:avLst/>
          </a:prstGeom>
          <a:noFill/>
        </p:spPr>
        <p:txBody>
          <a:bodyPr wrap="square" rtlCol="0">
            <a:spAutoFit/>
          </a:bodyPr>
          <a:lstStyle/>
          <a:p>
            <a:r>
              <a:rPr kumimoji="1" lang="zh-TW" altLang="en-US" sz="2300" dirty="0">
                <a:latin typeface="Microsoft YaHei" panose="020B0503020204020204" pitchFamily="34" charset="-122"/>
                <a:ea typeface="Microsoft YaHei" panose="020B0503020204020204" pitchFamily="34" charset="-122"/>
              </a:rPr>
              <a:t>自然語言生成 </a:t>
            </a:r>
            <a:r>
              <a:rPr kumimoji="1" lang="en-US" altLang="zh-TW" sz="2300" dirty="0">
                <a:latin typeface="Microsoft YaHei" panose="020B0503020204020204" pitchFamily="34" charset="-122"/>
                <a:ea typeface="Microsoft YaHei" panose="020B0503020204020204" pitchFamily="34" charset="-122"/>
              </a:rPr>
              <a:t>(Natural Language </a:t>
            </a:r>
            <a:r>
              <a:rPr kumimoji="1" lang="en-US" altLang="zh-TW" sz="2300" dirty="0">
                <a:solidFill>
                  <a:srgbClr val="FF0000"/>
                </a:solidFill>
                <a:latin typeface="Microsoft YaHei" panose="020B0503020204020204" pitchFamily="34" charset="-122"/>
                <a:ea typeface="Microsoft YaHei" panose="020B0503020204020204" pitchFamily="34" charset="-122"/>
              </a:rPr>
              <a:t>Generation</a:t>
            </a:r>
            <a:r>
              <a:rPr kumimoji="1" lang="en-US" altLang="zh-TW" sz="2300" dirty="0">
                <a:latin typeface="Microsoft YaHei" panose="020B0503020204020204" pitchFamily="34" charset="-122"/>
                <a:ea typeface="Microsoft YaHei" panose="020B0503020204020204" pitchFamily="34" charset="-122"/>
              </a:rPr>
              <a:t> , NLG)</a:t>
            </a:r>
            <a:endParaRPr kumimoji="1" lang="zh-TW" altLang="en-US" sz="2300" dirty="0">
              <a:latin typeface="Microsoft YaHei" panose="020B0503020204020204" pitchFamily="34" charset="-122"/>
              <a:ea typeface="Microsoft YaHei" panose="020B0503020204020204" pitchFamily="34" charset="-122"/>
            </a:endParaRPr>
          </a:p>
        </p:txBody>
      </p:sp>
      <p:sp>
        <p:nvSpPr>
          <p:cNvPr id="3" name="文字方塊 2">
            <a:extLst>
              <a:ext uri="{FF2B5EF4-FFF2-40B4-BE49-F238E27FC236}">
                <a16:creationId xmlns:a16="http://schemas.microsoft.com/office/drawing/2014/main" id="{C9076987-8459-F94D-B9C8-032F4C700CD0}"/>
              </a:ext>
            </a:extLst>
          </p:cNvPr>
          <p:cNvSpPr txBox="1"/>
          <p:nvPr/>
        </p:nvSpPr>
        <p:spPr>
          <a:xfrm>
            <a:off x="9311467" y="2285689"/>
            <a:ext cx="2305879" cy="1631216"/>
          </a:xfrm>
          <a:prstGeom prst="rect">
            <a:avLst/>
          </a:prstGeom>
          <a:noFill/>
        </p:spPr>
        <p:txBody>
          <a:bodyPr wrap="square" rtlCol="0">
            <a:spAutoFit/>
          </a:bodyPr>
          <a:lstStyle/>
          <a:p>
            <a:r>
              <a:rPr kumimoji="1" lang="en-US" altLang="zh-TW" sz="2500" dirty="0"/>
              <a:t>Tasks: </a:t>
            </a:r>
          </a:p>
          <a:p>
            <a:pPr marL="285750" indent="-285750">
              <a:buFont typeface="Arial" panose="020B0604020202020204" pitchFamily="34" charset="0"/>
              <a:buChar char="•"/>
            </a:pPr>
            <a:r>
              <a:rPr kumimoji="1" lang="en-US" altLang="zh-TW" sz="2500" dirty="0"/>
              <a:t>Text-to-text</a:t>
            </a:r>
          </a:p>
          <a:p>
            <a:pPr marL="285750" indent="-285750">
              <a:buFont typeface="Arial" panose="020B0604020202020204" pitchFamily="34" charset="0"/>
              <a:buChar char="•"/>
            </a:pPr>
            <a:r>
              <a:rPr kumimoji="1" lang="en-US" altLang="zh-TW" sz="2500" dirty="0"/>
              <a:t>Other-to-text</a:t>
            </a:r>
          </a:p>
          <a:p>
            <a:pPr marL="285750" indent="-285750">
              <a:buFont typeface="Arial" panose="020B0604020202020204" pitchFamily="34" charset="0"/>
              <a:buChar char="•"/>
            </a:pPr>
            <a:r>
              <a:rPr kumimoji="1" lang="en-US" altLang="zh-TW" sz="2500" dirty="0"/>
              <a:t>Text-to-other</a:t>
            </a:r>
            <a:endParaRPr kumimoji="1" lang="zh-TW" altLang="en-US" sz="2500" dirty="0"/>
          </a:p>
        </p:txBody>
      </p:sp>
    </p:spTree>
    <p:extLst>
      <p:ext uri="{BB962C8B-B14F-4D97-AF65-F5344CB8AC3E}">
        <p14:creationId xmlns:p14="http://schemas.microsoft.com/office/powerpoint/2010/main" val="64806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sp>
        <p:nvSpPr>
          <p:cNvPr id="17" name="文字方塊 16">
            <a:extLst>
              <a:ext uri="{FF2B5EF4-FFF2-40B4-BE49-F238E27FC236}">
                <a16:creationId xmlns:a16="http://schemas.microsoft.com/office/drawing/2014/main" id="{64B2FD1E-50AC-0747-A9B3-A958205273E9}"/>
              </a:ext>
            </a:extLst>
          </p:cNvPr>
          <p:cNvSpPr txBox="1"/>
          <p:nvPr/>
        </p:nvSpPr>
        <p:spPr>
          <a:xfrm>
            <a:off x="1007051" y="1421518"/>
            <a:ext cx="10518585" cy="1154162"/>
          </a:xfrm>
          <a:prstGeom prst="rect">
            <a:avLst/>
          </a:prstGeom>
          <a:noFill/>
        </p:spPr>
        <p:txBody>
          <a:bodyPr wrap="square" rtlCol="0">
            <a:spAutoFit/>
          </a:bodyPr>
          <a:lstStyle/>
          <a:p>
            <a:r>
              <a:rPr kumimoji="1" lang="en-US" altLang="zh-TW" sz="2300" dirty="0">
                <a:latin typeface="Microsoft YaHei" panose="020B0503020204020204" pitchFamily="34" charset="-122"/>
                <a:ea typeface="Microsoft YaHei" panose="020B0503020204020204" pitchFamily="34" charset="-122"/>
              </a:rPr>
              <a:t>Self-supervised learning</a:t>
            </a:r>
          </a:p>
          <a:p>
            <a:pPr marL="342900" indent="-342900">
              <a:buFont typeface="Arial" panose="020B0604020202020204" pitchFamily="34" charset="0"/>
              <a:buChar char="•"/>
            </a:pPr>
            <a:r>
              <a:rPr kumimoji="1" lang="zh-TW" altLang="en-US" sz="2300" dirty="0">
                <a:latin typeface="Microsoft YaHei" panose="020B0503020204020204" pitchFamily="34" charset="-122"/>
                <a:ea typeface="Microsoft YaHei" panose="020B0503020204020204" pitchFamily="34" charset="-122"/>
              </a:rPr>
              <a:t>大幅度降低人工標籤成本</a:t>
            </a:r>
            <a:endParaRPr kumimoji="1" lang="en-US" altLang="zh-TW" sz="23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TW" altLang="en-US" sz="2300" dirty="0">
                <a:latin typeface="Microsoft YaHei" panose="020B0503020204020204" pitchFamily="34" charset="-122"/>
                <a:ea typeface="Microsoft YaHei" panose="020B0503020204020204" pitchFamily="34" charset="-122"/>
              </a:rPr>
              <a:t>此概念成為往後語言模型的標準訓練方式，在圖像領域也有類似的研究方向。</a:t>
            </a:r>
            <a:endParaRPr kumimoji="1" lang="en-US" altLang="zh-TW" sz="2300" dirty="0">
              <a:latin typeface="Microsoft YaHei" panose="020B0503020204020204" pitchFamily="34" charset="-122"/>
              <a:ea typeface="Microsoft YaHei" panose="020B0503020204020204" pitchFamily="34" charset="-122"/>
            </a:endParaRPr>
          </a:p>
        </p:txBody>
      </p:sp>
      <p:pic>
        <p:nvPicPr>
          <p:cNvPr id="8" name="圖片 7" descr="一張含有 螢幕擷取畫面 的圖片&#10;&#10;自動產生的描述">
            <a:extLst>
              <a:ext uri="{FF2B5EF4-FFF2-40B4-BE49-F238E27FC236}">
                <a16:creationId xmlns:a16="http://schemas.microsoft.com/office/drawing/2014/main" id="{B1ED259E-341C-E54D-ABBE-E4AFE6051C5A}"/>
              </a:ext>
            </a:extLst>
          </p:cNvPr>
          <p:cNvPicPr>
            <a:picLocks noChangeAspect="1"/>
          </p:cNvPicPr>
          <p:nvPr/>
        </p:nvPicPr>
        <p:blipFill>
          <a:blip r:embed="rId3"/>
          <a:stretch>
            <a:fillRect/>
          </a:stretch>
        </p:blipFill>
        <p:spPr>
          <a:xfrm>
            <a:off x="1793875" y="2575680"/>
            <a:ext cx="7896225" cy="3785599"/>
          </a:xfrm>
          <a:prstGeom prst="rect">
            <a:avLst/>
          </a:prstGeom>
        </p:spPr>
      </p:pic>
      <p:sp>
        <p:nvSpPr>
          <p:cNvPr id="9" name="文字方塊 8">
            <a:extLst>
              <a:ext uri="{FF2B5EF4-FFF2-40B4-BE49-F238E27FC236}">
                <a16:creationId xmlns:a16="http://schemas.microsoft.com/office/drawing/2014/main" id="{8712C6CF-49AB-544A-A421-CEB5B715E029}"/>
              </a:ext>
            </a:extLst>
          </p:cNvPr>
          <p:cNvSpPr txBox="1"/>
          <p:nvPr/>
        </p:nvSpPr>
        <p:spPr>
          <a:xfrm>
            <a:off x="4940299" y="6260638"/>
            <a:ext cx="7353301" cy="646331"/>
          </a:xfrm>
          <a:prstGeom prst="rect">
            <a:avLst/>
          </a:prstGeom>
          <a:noFill/>
        </p:spPr>
        <p:txBody>
          <a:bodyPr wrap="square" rtlCol="0">
            <a:spAutoFit/>
          </a:bodyPr>
          <a:lstStyle/>
          <a:p>
            <a:r>
              <a:rPr kumimoji="1" lang="en-US" altLang="zh-TW" dirty="0"/>
              <a:t>Resource: </a:t>
            </a:r>
            <a:r>
              <a:rPr kumimoji="1" lang="en-US" altLang="zh-TW" dirty="0">
                <a:hlinkClick r:id="rId4"/>
              </a:rPr>
              <a:t>https://</a:t>
            </a:r>
            <a:r>
              <a:rPr kumimoji="1" lang="en-US" altLang="zh-TW" dirty="0" err="1">
                <a:hlinkClick r:id="rId4"/>
              </a:rPr>
              <a:t>medium.com</a:t>
            </a:r>
            <a:r>
              <a:rPr kumimoji="1" lang="en-US" altLang="zh-TW" dirty="0">
                <a:hlinkClick r:id="rId4"/>
              </a:rPr>
              <a:t>/@rittikasur16/simclr-a-simple-framework-for-contrastive-learning-of-visual-representation-799a903c2779</a:t>
            </a:r>
            <a:endParaRPr kumimoji="1" lang="zh-TW" altLang="en-US" dirty="0"/>
          </a:p>
        </p:txBody>
      </p:sp>
    </p:spTree>
    <p:extLst>
      <p:ext uri="{BB962C8B-B14F-4D97-AF65-F5344CB8AC3E}">
        <p14:creationId xmlns:p14="http://schemas.microsoft.com/office/powerpoint/2010/main" val="1428806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pic>
        <p:nvPicPr>
          <p:cNvPr id="5" name="圖片 4" descr="一張含有 文字, 地圖 的圖片&#10;&#10;自動產生的描述">
            <a:extLst>
              <a:ext uri="{FF2B5EF4-FFF2-40B4-BE49-F238E27FC236}">
                <a16:creationId xmlns:a16="http://schemas.microsoft.com/office/drawing/2014/main" id="{14C8293E-4BDC-4F49-89C9-809D013E4DF8}"/>
              </a:ext>
            </a:extLst>
          </p:cNvPr>
          <p:cNvPicPr>
            <a:picLocks noChangeAspect="1"/>
          </p:cNvPicPr>
          <p:nvPr/>
        </p:nvPicPr>
        <p:blipFill>
          <a:blip r:embed="rId3"/>
          <a:stretch>
            <a:fillRect/>
          </a:stretch>
        </p:blipFill>
        <p:spPr>
          <a:xfrm>
            <a:off x="1333500" y="1269492"/>
            <a:ext cx="9804400" cy="5588508"/>
          </a:xfrm>
          <a:prstGeom prst="rect">
            <a:avLst/>
          </a:prstGeom>
        </p:spPr>
      </p:pic>
      <p:sp>
        <p:nvSpPr>
          <p:cNvPr id="6" name="文字方塊 5">
            <a:extLst>
              <a:ext uri="{FF2B5EF4-FFF2-40B4-BE49-F238E27FC236}">
                <a16:creationId xmlns:a16="http://schemas.microsoft.com/office/drawing/2014/main" id="{589966C5-F2D6-2C48-9F3F-DB2F558ADC29}"/>
              </a:ext>
            </a:extLst>
          </p:cNvPr>
          <p:cNvSpPr txBox="1"/>
          <p:nvPr/>
        </p:nvSpPr>
        <p:spPr>
          <a:xfrm>
            <a:off x="0" y="6211669"/>
            <a:ext cx="6235700" cy="646331"/>
          </a:xfrm>
          <a:prstGeom prst="rect">
            <a:avLst/>
          </a:prstGeom>
          <a:noFill/>
        </p:spPr>
        <p:txBody>
          <a:bodyPr wrap="square" rtlCol="0">
            <a:spAutoFit/>
          </a:bodyPr>
          <a:lstStyle/>
          <a:p>
            <a:r>
              <a:rPr kumimoji="1" lang="en-US" altLang="zh-TW" dirty="0"/>
              <a:t>Resource: </a:t>
            </a:r>
            <a:r>
              <a:rPr kumimoji="1" lang="en-US" altLang="zh-TW" dirty="0">
                <a:hlinkClick r:id="rId4"/>
              </a:rPr>
              <a:t>https://</a:t>
            </a:r>
            <a:r>
              <a:rPr kumimoji="1" lang="en-US" altLang="zh-TW" dirty="0" err="1">
                <a:hlinkClick r:id="rId4"/>
              </a:rPr>
              <a:t>twitter.com</a:t>
            </a:r>
            <a:r>
              <a:rPr kumimoji="1" lang="en-US" altLang="zh-TW" dirty="0">
                <a:hlinkClick r:id="rId4"/>
              </a:rPr>
              <a:t>/cackerman1/status/1214863594065670145</a:t>
            </a:r>
            <a:endParaRPr kumimoji="1" lang="zh-TW" altLang="en-US" dirty="0"/>
          </a:p>
        </p:txBody>
      </p:sp>
    </p:spTree>
    <p:extLst>
      <p:ext uri="{BB962C8B-B14F-4D97-AF65-F5344CB8AC3E}">
        <p14:creationId xmlns:p14="http://schemas.microsoft.com/office/powerpoint/2010/main" val="217100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lang="zh-TW" altLang="en-US" dirty="0"/>
              <a:t>自然語言處理在深度學習的架構</a:t>
            </a:r>
          </a:p>
        </p:txBody>
      </p:sp>
      <p:sp>
        <p:nvSpPr>
          <p:cNvPr id="7" name="文字方塊 6">
            <a:extLst>
              <a:ext uri="{FF2B5EF4-FFF2-40B4-BE49-F238E27FC236}">
                <a16:creationId xmlns:a16="http://schemas.microsoft.com/office/drawing/2014/main" id="{6B1A0B04-62C6-9C4C-8616-5EB098949704}"/>
              </a:ext>
            </a:extLst>
          </p:cNvPr>
          <p:cNvSpPr txBox="1"/>
          <p:nvPr/>
        </p:nvSpPr>
        <p:spPr>
          <a:xfrm>
            <a:off x="2978150" y="1827559"/>
            <a:ext cx="6235700" cy="477054"/>
          </a:xfrm>
          <a:prstGeom prst="rect">
            <a:avLst/>
          </a:prstGeom>
          <a:noFill/>
        </p:spPr>
        <p:txBody>
          <a:bodyPr wrap="square" rtlCol="0">
            <a:spAutoFit/>
          </a:bodyPr>
          <a:lstStyle/>
          <a:p>
            <a:r>
              <a:rPr kumimoji="1" lang="zh-TW" altLang="en-US" sz="2500" dirty="0">
                <a:latin typeface="Microsoft YaHei" panose="020B0503020204020204" pitchFamily="34" charset="-122"/>
                <a:ea typeface="Microsoft YaHei" panose="020B0503020204020204" pitchFamily="34" charset="-122"/>
              </a:rPr>
              <a:t>請問以下選項哪些是</a:t>
            </a:r>
            <a:r>
              <a:rPr kumimoji="1" lang="en-US" altLang="zh-TW" sz="2500" dirty="0">
                <a:latin typeface="Microsoft YaHei" panose="020B0503020204020204" pitchFamily="34" charset="-122"/>
                <a:ea typeface="Microsoft YaHei" panose="020B0503020204020204" pitchFamily="34" charset="-122"/>
              </a:rPr>
              <a:t> Transformer</a:t>
            </a:r>
            <a:r>
              <a:rPr kumimoji="1" lang="zh-TW" altLang="en-US" sz="2500" dirty="0">
                <a:latin typeface="Microsoft YaHei" panose="020B0503020204020204" pitchFamily="34" charset="-122"/>
                <a:ea typeface="Microsoft YaHei" panose="020B0503020204020204" pitchFamily="34" charset="-122"/>
              </a:rPr>
              <a:t> 的特性？</a:t>
            </a:r>
          </a:p>
        </p:txBody>
      </p:sp>
      <p:sp>
        <p:nvSpPr>
          <p:cNvPr id="3" name="圓角矩形 2">
            <a:extLst>
              <a:ext uri="{FF2B5EF4-FFF2-40B4-BE49-F238E27FC236}">
                <a16:creationId xmlns:a16="http://schemas.microsoft.com/office/drawing/2014/main" id="{05ABC549-5773-6B4A-B5D2-9C34BDA885E4}"/>
              </a:ext>
            </a:extLst>
          </p:cNvPr>
          <p:cNvSpPr/>
          <p:nvPr/>
        </p:nvSpPr>
        <p:spPr>
          <a:xfrm>
            <a:off x="1126777" y="2532413"/>
            <a:ext cx="9938446" cy="764088"/>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500" dirty="0">
                <a:latin typeface="Microsoft YaHei" panose="020B0503020204020204" pitchFamily="34" charset="-122"/>
                <a:ea typeface="Microsoft YaHei" panose="020B0503020204020204" pitchFamily="34" charset="-122"/>
              </a:rPr>
              <a:t>Bidirectional Representation</a:t>
            </a:r>
          </a:p>
        </p:txBody>
      </p:sp>
      <p:sp>
        <p:nvSpPr>
          <p:cNvPr id="8" name="圓角矩形 7">
            <a:extLst>
              <a:ext uri="{FF2B5EF4-FFF2-40B4-BE49-F238E27FC236}">
                <a16:creationId xmlns:a16="http://schemas.microsoft.com/office/drawing/2014/main" id="{A74550AC-615A-3F41-A96F-3190613AC9E9}"/>
              </a:ext>
            </a:extLst>
          </p:cNvPr>
          <p:cNvSpPr/>
          <p:nvPr/>
        </p:nvSpPr>
        <p:spPr>
          <a:xfrm>
            <a:off x="1126777" y="3516005"/>
            <a:ext cx="9938446" cy="764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500" dirty="0">
                <a:latin typeface="Microsoft YaHei" panose="020B0503020204020204" pitchFamily="34" charset="-122"/>
                <a:ea typeface="Microsoft YaHei" panose="020B0503020204020204" pitchFamily="34" charset="-122"/>
              </a:rPr>
              <a:t>奠定了</a:t>
            </a:r>
            <a:r>
              <a:rPr kumimoji="1" lang="en-US" altLang="zh-TW" sz="2500" dirty="0">
                <a:latin typeface="Microsoft YaHei" panose="020B0503020204020204" pitchFamily="34" charset="-122"/>
                <a:ea typeface="Microsoft YaHei" panose="020B0503020204020204" pitchFamily="34" charset="-122"/>
              </a:rPr>
              <a:t> NLP </a:t>
            </a:r>
            <a:r>
              <a:rPr kumimoji="1" lang="zh-TW" altLang="en-US" sz="2500" dirty="0">
                <a:latin typeface="Microsoft YaHei" panose="020B0503020204020204" pitchFamily="34" charset="-122"/>
                <a:ea typeface="Microsoft YaHei" panose="020B0503020204020204" pitchFamily="34" charset="-122"/>
              </a:rPr>
              <a:t>模型在</a:t>
            </a:r>
            <a:r>
              <a:rPr kumimoji="1" lang="en-US" altLang="zh-TW" sz="2500" dirty="0">
                <a:latin typeface="Microsoft YaHei" panose="020B0503020204020204" pitchFamily="34" charset="-122"/>
                <a:ea typeface="Microsoft YaHei" panose="020B0503020204020204" pitchFamily="34" charset="-122"/>
              </a:rPr>
              <a:t> Pre-training </a:t>
            </a:r>
            <a:r>
              <a:rPr kumimoji="1" lang="zh-TW" altLang="en-US" sz="2500" dirty="0">
                <a:latin typeface="Microsoft YaHei" panose="020B0503020204020204" pitchFamily="34" charset="-122"/>
                <a:ea typeface="Microsoft YaHei" panose="020B0503020204020204" pitchFamily="34" charset="-122"/>
              </a:rPr>
              <a:t>以及 </a:t>
            </a:r>
            <a:r>
              <a:rPr kumimoji="1" lang="en-US" altLang="zh-TW" sz="2500" dirty="0">
                <a:latin typeface="Microsoft YaHei" panose="020B0503020204020204" pitchFamily="34" charset="-122"/>
                <a:ea typeface="Microsoft YaHei" panose="020B0503020204020204" pitchFamily="34" charset="-122"/>
              </a:rPr>
              <a:t>Fine-tuning </a:t>
            </a:r>
            <a:r>
              <a:rPr kumimoji="1" lang="zh-TW" altLang="en-US" sz="2500" dirty="0">
                <a:latin typeface="Microsoft YaHei" panose="020B0503020204020204" pitchFamily="34" charset="-122"/>
                <a:ea typeface="Microsoft YaHei" panose="020B0503020204020204" pitchFamily="34" charset="-122"/>
              </a:rPr>
              <a:t>上的地位</a:t>
            </a:r>
            <a:endParaRPr kumimoji="1" lang="en-US" altLang="zh-TW" sz="2500" dirty="0">
              <a:latin typeface="Microsoft YaHei" panose="020B0503020204020204" pitchFamily="34" charset="-122"/>
              <a:ea typeface="Microsoft YaHei" panose="020B0503020204020204" pitchFamily="34" charset="-122"/>
            </a:endParaRPr>
          </a:p>
        </p:txBody>
      </p:sp>
      <p:sp>
        <p:nvSpPr>
          <p:cNvPr id="9" name="圓角矩形 8">
            <a:extLst>
              <a:ext uri="{FF2B5EF4-FFF2-40B4-BE49-F238E27FC236}">
                <a16:creationId xmlns:a16="http://schemas.microsoft.com/office/drawing/2014/main" id="{004250A5-52D3-754E-BD7F-D6B596725771}"/>
              </a:ext>
            </a:extLst>
          </p:cNvPr>
          <p:cNvSpPr/>
          <p:nvPr/>
        </p:nvSpPr>
        <p:spPr>
          <a:xfrm>
            <a:off x="1126777" y="4499597"/>
            <a:ext cx="9938446" cy="764088"/>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500" dirty="0">
                <a:latin typeface="Microsoft YaHei" panose="020B0503020204020204" pitchFamily="34" charset="-122"/>
                <a:ea typeface="Microsoft YaHei" panose="020B0503020204020204" pitchFamily="34" charset="-122"/>
              </a:rPr>
              <a:t>是基於</a:t>
            </a:r>
            <a:r>
              <a:rPr kumimoji="1" lang="en-US" altLang="zh-TW" sz="2500" dirty="0">
                <a:latin typeface="Microsoft YaHei" panose="020B0503020204020204" pitchFamily="34" charset="-122"/>
                <a:ea typeface="Microsoft YaHei" panose="020B0503020204020204" pitchFamily="34" charset="-122"/>
              </a:rPr>
              <a:t> RNN</a:t>
            </a:r>
            <a:r>
              <a:rPr kumimoji="1" lang="zh-TW" altLang="en-US" sz="2500" dirty="0">
                <a:latin typeface="Microsoft YaHei" panose="020B0503020204020204" pitchFamily="34" charset="-122"/>
                <a:ea typeface="Microsoft YaHei" panose="020B0503020204020204" pitchFamily="34" charset="-122"/>
              </a:rPr>
              <a:t> 的一種模型</a:t>
            </a:r>
            <a:endParaRPr kumimoji="1" lang="en-US" altLang="zh-TW" sz="2500" dirty="0">
              <a:latin typeface="Microsoft YaHei" panose="020B0503020204020204" pitchFamily="34" charset="-122"/>
              <a:ea typeface="Microsoft YaHei" panose="020B0503020204020204" pitchFamily="34" charset="-122"/>
            </a:endParaRPr>
          </a:p>
        </p:txBody>
      </p:sp>
      <p:sp>
        <p:nvSpPr>
          <p:cNvPr id="10" name="圓角矩形 9">
            <a:extLst>
              <a:ext uri="{FF2B5EF4-FFF2-40B4-BE49-F238E27FC236}">
                <a16:creationId xmlns:a16="http://schemas.microsoft.com/office/drawing/2014/main" id="{27DC70DF-FBE2-BF4C-94A7-4E8BA604D296}"/>
              </a:ext>
            </a:extLst>
          </p:cNvPr>
          <p:cNvSpPr/>
          <p:nvPr/>
        </p:nvSpPr>
        <p:spPr>
          <a:xfrm>
            <a:off x="1126777" y="5483189"/>
            <a:ext cx="9938446" cy="764088"/>
          </a:xfrm>
          <a:prstGeom prst="roundRect">
            <a:avLst/>
          </a:prstGeom>
          <a:solidFill>
            <a:srgbClr val="057512"/>
          </a:solidFill>
          <a:ln>
            <a:solidFill>
              <a:srgbClr val="0575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500" dirty="0">
                <a:latin typeface="Microsoft YaHei" panose="020B0503020204020204" pitchFamily="34" charset="-122"/>
                <a:ea typeface="Microsoft YaHei" panose="020B0503020204020204" pitchFamily="34" charset="-122"/>
              </a:rPr>
              <a:t>Self-supervised learning</a:t>
            </a:r>
          </a:p>
        </p:txBody>
      </p:sp>
    </p:spTree>
    <p:extLst>
      <p:ext uri="{BB962C8B-B14F-4D97-AF65-F5344CB8AC3E}">
        <p14:creationId xmlns:p14="http://schemas.microsoft.com/office/powerpoint/2010/main" val="495405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標題 13">
            <a:extLst>
              <a:ext uri="{FF2B5EF4-FFF2-40B4-BE49-F238E27FC236}">
                <a16:creationId xmlns:a16="http://schemas.microsoft.com/office/drawing/2014/main" id="{AF07F736-3BAA-431C-9483-11CF4B4C3AEC}"/>
              </a:ext>
            </a:extLst>
          </p:cNvPr>
          <p:cNvSpPr>
            <a:spLocks noGrp="1"/>
          </p:cNvSpPr>
          <p:nvPr>
            <p:ph type="title"/>
          </p:nvPr>
        </p:nvSpPr>
        <p:spPr/>
        <p:txBody>
          <a:bodyPr/>
          <a:lstStyle/>
          <a:p>
            <a:r>
              <a:rPr lang="zh-TW" altLang="en-US" dirty="0"/>
              <a:t>自然語言處理</a:t>
            </a:r>
          </a:p>
        </p:txBody>
      </p:sp>
      <p:sp>
        <p:nvSpPr>
          <p:cNvPr id="15" name="文字版面配置區 14">
            <a:extLst>
              <a:ext uri="{FF2B5EF4-FFF2-40B4-BE49-F238E27FC236}">
                <a16:creationId xmlns:a16="http://schemas.microsoft.com/office/drawing/2014/main" id="{0539ADDE-7FCB-46C8-800C-E1345A63FB4B}"/>
              </a:ext>
            </a:extLst>
          </p:cNvPr>
          <p:cNvSpPr>
            <a:spLocks noGrp="1"/>
          </p:cNvSpPr>
          <p:nvPr>
            <p:ph type="body" idx="1"/>
          </p:nvPr>
        </p:nvSpPr>
        <p:spPr/>
        <p:txBody>
          <a:bodyPr/>
          <a:lstStyle/>
          <a:p>
            <a:r>
              <a:rPr lang="zh-TW" altLang="en-US" dirty="0"/>
              <a:t>自然語言處理在深度學習的應用</a:t>
            </a:r>
          </a:p>
        </p:txBody>
      </p:sp>
    </p:spTree>
    <p:extLst>
      <p:ext uri="{BB962C8B-B14F-4D97-AF65-F5344CB8AC3E}">
        <p14:creationId xmlns:p14="http://schemas.microsoft.com/office/powerpoint/2010/main" val="2798004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自然語言處理在深度學習的應用</a:t>
            </a:r>
          </a:p>
        </p:txBody>
      </p:sp>
      <p:pic>
        <p:nvPicPr>
          <p:cNvPr id="10" name="Picture 2" descr="問卦] 今天的四大報是不是有一個怪怪的- Gossiping板- Disp BBS ...">
            <a:extLst>
              <a:ext uri="{FF2B5EF4-FFF2-40B4-BE49-F238E27FC236}">
                <a16:creationId xmlns:a16="http://schemas.microsoft.com/office/drawing/2014/main" id="{6A667EA0-3DFA-784E-9C30-6E7CA1923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965" y="1438963"/>
            <a:ext cx="4724401" cy="3543301"/>
          </a:xfrm>
          <a:prstGeom prst="rect">
            <a:avLst/>
          </a:prstGeom>
          <a:noFill/>
          <a:extLst>
            <a:ext uri="{909E8E84-426E-40DD-AFC4-6F175D3DCCD1}">
              <a14:hiddenFill xmlns:a14="http://schemas.microsoft.com/office/drawing/2010/main">
                <a:solidFill>
                  <a:srgbClr val="FFFFFF"/>
                </a:solidFill>
              </a14:hiddenFill>
            </a:ext>
          </a:extLst>
        </p:spPr>
      </p:pic>
      <p:pic>
        <p:nvPicPr>
          <p:cNvPr id="11" name="圖片 10">
            <a:extLst>
              <a:ext uri="{FF2B5EF4-FFF2-40B4-BE49-F238E27FC236}">
                <a16:creationId xmlns:a16="http://schemas.microsoft.com/office/drawing/2014/main" id="{F919116E-1114-6B43-8F45-955CE94BBF2F}"/>
              </a:ext>
            </a:extLst>
          </p:cNvPr>
          <p:cNvPicPr>
            <a:picLocks noChangeAspect="1"/>
          </p:cNvPicPr>
          <p:nvPr/>
        </p:nvPicPr>
        <p:blipFill>
          <a:blip r:embed="rId4"/>
          <a:stretch>
            <a:fillRect/>
          </a:stretch>
        </p:blipFill>
        <p:spPr>
          <a:xfrm>
            <a:off x="5518220" y="2969314"/>
            <a:ext cx="4140412" cy="3543300"/>
          </a:xfrm>
          <a:prstGeom prst="rect">
            <a:avLst/>
          </a:prstGeom>
          <a:effectLst>
            <a:outerShdw blurRad="50800" dist="38100" dir="2700000" algn="tl" rotWithShape="0">
              <a:prstClr val="black">
                <a:alpha val="40000"/>
              </a:prstClr>
            </a:outerShdw>
          </a:effectLst>
        </p:spPr>
      </p:pic>
      <p:sp>
        <p:nvSpPr>
          <p:cNvPr id="2" name="文字方塊 1">
            <a:extLst>
              <a:ext uri="{FF2B5EF4-FFF2-40B4-BE49-F238E27FC236}">
                <a16:creationId xmlns:a16="http://schemas.microsoft.com/office/drawing/2014/main" id="{45D51313-1847-2E4E-B7D3-D3E433CC3413}"/>
              </a:ext>
            </a:extLst>
          </p:cNvPr>
          <p:cNvSpPr txBox="1"/>
          <p:nvPr/>
        </p:nvSpPr>
        <p:spPr>
          <a:xfrm>
            <a:off x="777786" y="1678273"/>
            <a:ext cx="3776871" cy="861774"/>
          </a:xfrm>
          <a:prstGeom prst="rect">
            <a:avLst/>
          </a:prstGeom>
          <a:noFill/>
        </p:spPr>
        <p:txBody>
          <a:bodyPr wrap="square" rtlCol="0">
            <a:spAutoFit/>
          </a:bodyPr>
          <a:lstStyle/>
          <a:p>
            <a:r>
              <a:rPr kumimoji="1" lang="zh-TW" altLang="en-US" sz="2500" dirty="0">
                <a:latin typeface="Microsoft YaHei" panose="020B0503020204020204" pitchFamily="34" charset="-122"/>
                <a:ea typeface="Microsoft YaHei" panose="020B0503020204020204" pitchFamily="34" charset="-122"/>
              </a:rPr>
              <a:t>文本摘要</a:t>
            </a:r>
            <a:r>
              <a:rPr kumimoji="1" lang="en-US" altLang="zh-TW" sz="2500" dirty="0">
                <a:latin typeface="Microsoft YaHei" panose="020B0503020204020204" pitchFamily="34" charset="-122"/>
                <a:ea typeface="Microsoft YaHei" panose="020B0503020204020204" pitchFamily="34" charset="-122"/>
              </a:rPr>
              <a:t> </a:t>
            </a:r>
          </a:p>
          <a:p>
            <a:r>
              <a:rPr kumimoji="1" lang="en-US" altLang="zh-TW" sz="2500" dirty="0">
                <a:latin typeface="Microsoft YaHei" panose="020B0503020204020204" pitchFamily="34" charset="-122"/>
                <a:ea typeface="Microsoft YaHei" panose="020B0503020204020204" pitchFamily="34" charset="-122"/>
              </a:rPr>
              <a:t>(Text Summarization)</a:t>
            </a:r>
            <a:endParaRPr kumimoji="1" lang="zh-TW" altLang="en-US" sz="2500" dirty="0">
              <a:latin typeface="Microsoft YaHei" panose="020B0503020204020204" pitchFamily="34" charset="-122"/>
              <a:ea typeface="Microsoft YaHei" panose="020B0503020204020204" pitchFamily="34" charset="-122"/>
            </a:endParaRPr>
          </a:p>
        </p:txBody>
      </p:sp>
      <p:pic>
        <p:nvPicPr>
          <p:cNvPr id="14" name="圖片 13">
            <a:extLst>
              <a:ext uri="{FF2B5EF4-FFF2-40B4-BE49-F238E27FC236}">
                <a16:creationId xmlns:a16="http://schemas.microsoft.com/office/drawing/2014/main" id="{863AD76E-042C-AB49-9627-29AF79845672}"/>
              </a:ext>
            </a:extLst>
          </p:cNvPr>
          <p:cNvPicPr>
            <a:picLocks noChangeAspect="1"/>
          </p:cNvPicPr>
          <p:nvPr/>
        </p:nvPicPr>
        <p:blipFill>
          <a:blip r:embed="rId5"/>
          <a:stretch>
            <a:fillRect/>
          </a:stretch>
        </p:blipFill>
        <p:spPr>
          <a:xfrm>
            <a:off x="673303" y="2618561"/>
            <a:ext cx="3985836" cy="1858059"/>
          </a:xfrm>
          <a:prstGeom prst="rect">
            <a:avLst/>
          </a:prstGeom>
        </p:spPr>
      </p:pic>
      <p:sp>
        <p:nvSpPr>
          <p:cNvPr id="15" name="文字方塊 14">
            <a:extLst>
              <a:ext uri="{FF2B5EF4-FFF2-40B4-BE49-F238E27FC236}">
                <a16:creationId xmlns:a16="http://schemas.microsoft.com/office/drawing/2014/main" id="{A10D5871-1340-564F-9688-0C05805519DA}"/>
              </a:ext>
            </a:extLst>
          </p:cNvPr>
          <p:cNvSpPr txBox="1"/>
          <p:nvPr/>
        </p:nvSpPr>
        <p:spPr>
          <a:xfrm>
            <a:off x="840403" y="4604828"/>
            <a:ext cx="3385930" cy="1508105"/>
          </a:xfrm>
          <a:prstGeom prst="rect">
            <a:avLst/>
          </a:prstGeom>
          <a:noFill/>
        </p:spPr>
        <p:txBody>
          <a:bodyPr wrap="square" rtlCol="0">
            <a:spAutoFit/>
          </a:bodyPr>
          <a:lstStyle/>
          <a:p>
            <a:r>
              <a:rPr kumimoji="1" lang="zh-TW" altLang="en-US" sz="2300" dirty="0">
                <a:latin typeface="Microsoft YaHei" panose="020B0503020204020204" pitchFamily="34" charset="-122"/>
                <a:ea typeface="Microsoft YaHei" panose="020B0503020204020204" pitchFamily="34" charset="-122"/>
              </a:rPr>
              <a:t>相關技術：</a:t>
            </a:r>
            <a:endParaRPr kumimoji="1" lang="en-US" altLang="zh-TW" sz="23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Seq2seq</a:t>
            </a: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Attention</a:t>
            </a: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Transformer</a:t>
            </a:r>
            <a:endParaRPr kumimoji="1" lang="zh-TW" altLang="en-US" sz="23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9986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自然語言處理在深度學習的應用</a:t>
            </a:r>
          </a:p>
        </p:txBody>
      </p:sp>
      <p:pic>
        <p:nvPicPr>
          <p:cNvPr id="8" name="Google Shape;275;g739fd56335_1_6">
            <a:extLst>
              <a:ext uri="{FF2B5EF4-FFF2-40B4-BE49-F238E27FC236}">
                <a16:creationId xmlns:a16="http://schemas.microsoft.com/office/drawing/2014/main" id="{92C4BDAE-5C69-1C49-BE69-3807F6A410A5}"/>
              </a:ext>
            </a:extLst>
          </p:cNvPr>
          <p:cNvPicPr preferRelativeResize="0"/>
          <p:nvPr/>
        </p:nvPicPr>
        <p:blipFill rotWithShape="1">
          <a:blip r:embed="rId3">
            <a:alphaModFix/>
          </a:blip>
          <a:srcRect/>
          <a:stretch/>
        </p:blipFill>
        <p:spPr>
          <a:xfrm>
            <a:off x="5358554" y="1551542"/>
            <a:ext cx="6626675" cy="4794500"/>
          </a:xfrm>
          <a:prstGeom prst="rect">
            <a:avLst/>
          </a:prstGeom>
          <a:noFill/>
          <a:ln>
            <a:noFill/>
          </a:ln>
          <a:effectLst>
            <a:outerShdw blurRad="50800" dist="38100" dir="2700000" algn="tl" rotWithShape="0">
              <a:prstClr val="black">
                <a:alpha val="40000"/>
              </a:prstClr>
            </a:outerShdw>
          </a:effectLst>
        </p:spPr>
      </p:pic>
      <p:sp>
        <p:nvSpPr>
          <p:cNvPr id="9" name="文字方塊 8">
            <a:extLst>
              <a:ext uri="{FF2B5EF4-FFF2-40B4-BE49-F238E27FC236}">
                <a16:creationId xmlns:a16="http://schemas.microsoft.com/office/drawing/2014/main" id="{98696213-246E-F146-9DFD-ECE3D2D747EC}"/>
              </a:ext>
            </a:extLst>
          </p:cNvPr>
          <p:cNvSpPr txBox="1"/>
          <p:nvPr/>
        </p:nvSpPr>
        <p:spPr>
          <a:xfrm>
            <a:off x="611802" y="1678621"/>
            <a:ext cx="4698675" cy="861774"/>
          </a:xfrm>
          <a:prstGeom prst="rect">
            <a:avLst/>
          </a:prstGeom>
          <a:noFill/>
        </p:spPr>
        <p:txBody>
          <a:bodyPr wrap="square" rtlCol="0">
            <a:spAutoFit/>
          </a:bodyPr>
          <a:lstStyle/>
          <a:p>
            <a:r>
              <a:rPr kumimoji="1" lang="zh-TW" altLang="en-US" sz="2500" dirty="0">
                <a:latin typeface="Microsoft YaHei" panose="020B0503020204020204" pitchFamily="34" charset="-122"/>
                <a:ea typeface="Microsoft YaHei" panose="020B0503020204020204" pitchFamily="34" charset="-122"/>
              </a:rPr>
              <a:t>機器翻譯</a:t>
            </a:r>
            <a:r>
              <a:rPr kumimoji="1" lang="en-US" altLang="zh-TW" sz="2500" dirty="0">
                <a:latin typeface="Microsoft YaHei" panose="020B0503020204020204" pitchFamily="34" charset="-122"/>
                <a:ea typeface="Microsoft YaHei" panose="020B0503020204020204" pitchFamily="34" charset="-122"/>
              </a:rPr>
              <a:t> </a:t>
            </a:r>
          </a:p>
          <a:p>
            <a:r>
              <a:rPr kumimoji="1" lang="en-US" altLang="zh-TW" sz="2500" dirty="0">
                <a:latin typeface="Microsoft YaHei" panose="020B0503020204020204" pitchFamily="34" charset="-122"/>
                <a:ea typeface="Microsoft YaHei" panose="020B0503020204020204" pitchFamily="34" charset="-122"/>
              </a:rPr>
              <a:t>(Neural Machine Translation)</a:t>
            </a:r>
            <a:endParaRPr kumimoji="1" lang="zh-TW" altLang="en-US" sz="2500" dirty="0">
              <a:latin typeface="Microsoft YaHei" panose="020B0503020204020204" pitchFamily="34" charset="-122"/>
              <a:ea typeface="Microsoft YaHei" panose="020B0503020204020204" pitchFamily="34" charset="-122"/>
            </a:endParaRPr>
          </a:p>
        </p:txBody>
      </p:sp>
      <p:sp>
        <p:nvSpPr>
          <p:cNvPr id="12" name="文字方塊 11">
            <a:extLst>
              <a:ext uri="{FF2B5EF4-FFF2-40B4-BE49-F238E27FC236}">
                <a16:creationId xmlns:a16="http://schemas.microsoft.com/office/drawing/2014/main" id="{4F981305-D264-2642-9839-E0832666A598}"/>
              </a:ext>
            </a:extLst>
          </p:cNvPr>
          <p:cNvSpPr txBox="1"/>
          <p:nvPr/>
        </p:nvSpPr>
        <p:spPr>
          <a:xfrm>
            <a:off x="611802" y="3372736"/>
            <a:ext cx="3385930" cy="1508105"/>
          </a:xfrm>
          <a:prstGeom prst="rect">
            <a:avLst/>
          </a:prstGeom>
          <a:noFill/>
        </p:spPr>
        <p:txBody>
          <a:bodyPr wrap="square" rtlCol="0">
            <a:spAutoFit/>
          </a:bodyPr>
          <a:lstStyle/>
          <a:p>
            <a:r>
              <a:rPr kumimoji="1" lang="zh-TW" altLang="en-US" sz="2300" dirty="0">
                <a:latin typeface="Microsoft YaHei" panose="020B0503020204020204" pitchFamily="34" charset="-122"/>
                <a:ea typeface="Microsoft YaHei" panose="020B0503020204020204" pitchFamily="34" charset="-122"/>
              </a:rPr>
              <a:t>相關技術：</a:t>
            </a:r>
            <a:endParaRPr kumimoji="1" lang="en-US" altLang="zh-TW" sz="23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Seq2seq</a:t>
            </a: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Attention</a:t>
            </a: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Transformer</a:t>
            </a:r>
            <a:endParaRPr kumimoji="1" lang="zh-TW" altLang="en-US" sz="23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98477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自然語言處理在深度學習的應用</a:t>
            </a:r>
          </a:p>
        </p:txBody>
      </p:sp>
      <p:sp>
        <p:nvSpPr>
          <p:cNvPr id="6" name="文字方塊 5">
            <a:extLst>
              <a:ext uri="{FF2B5EF4-FFF2-40B4-BE49-F238E27FC236}">
                <a16:creationId xmlns:a16="http://schemas.microsoft.com/office/drawing/2014/main" id="{22739E35-D071-A246-B783-9CA168977E68}"/>
              </a:ext>
            </a:extLst>
          </p:cNvPr>
          <p:cNvSpPr txBox="1"/>
          <p:nvPr/>
        </p:nvSpPr>
        <p:spPr>
          <a:xfrm>
            <a:off x="835215" y="1599759"/>
            <a:ext cx="3385930" cy="861774"/>
          </a:xfrm>
          <a:prstGeom prst="rect">
            <a:avLst/>
          </a:prstGeom>
          <a:noFill/>
        </p:spPr>
        <p:txBody>
          <a:bodyPr wrap="square" rtlCol="0">
            <a:spAutoFit/>
          </a:bodyPr>
          <a:lstStyle/>
          <a:p>
            <a:r>
              <a:rPr kumimoji="1" lang="zh-TW" altLang="en-US" sz="2500" dirty="0">
                <a:latin typeface="Microsoft YaHei" panose="020B0503020204020204" pitchFamily="34" charset="-122"/>
                <a:ea typeface="Microsoft YaHei" panose="020B0503020204020204" pitchFamily="34" charset="-122"/>
              </a:rPr>
              <a:t>語音辨識</a:t>
            </a:r>
            <a:r>
              <a:rPr kumimoji="1" lang="en-US" altLang="zh-TW" sz="2500" dirty="0">
                <a:latin typeface="Microsoft YaHei" panose="020B0503020204020204" pitchFamily="34" charset="-122"/>
                <a:ea typeface="Microsoft YaHei" panose="020B0503020204020204" pitchFamily="34" charset="-122"/>
              </a:rPr>
              <a:t> </a:t>
            </a:r>
          </a:p>
          <a:p>
            <a:r>
              <a:rPr kumimoji="1" lang="en-US" altLang="zh-TW" sz="2500" dirty="0">
                <a:latin typeface="Microsoft YaHei" panose="020B0503020204020204" pitchFamily="34" charset="-122"/>
                <a:ea typeface="Microsoft YaHei" panose="020B0503020204020204" pitchFamily="34" charset="-122"/>
              </a:rPr>
              <a:t>(Voice Recognition)</a:t>
            </a:r>
            <a:endParaRPr kumimoji="1" lang="zh-TW" altLang="en-US" sz="2500" dirty="0">
              <a:latin typeface="Microsoft YaHei" panose="020B0503020204020204" pitchFamily="34" charset="-122"/>
              <a:ea typeface="Microsoft YaHei" panose="020B0503020204020204" pitchFamily="34" charset="-122"/>
            </a:endParaRPr>
          </a:p>
        </p:txBody>
      </p:sp>
      <p:pic>
        <p:nvPicPr>
          <p:cNvPr id="7" name="Google Shape;282;g739d948c1b_0_25">
            <a:extLst>
              <a:ext uri="{FF2B5EF4-FFF2-40B4-BE49-F238E27FC236}">
                <a16:creationId xmlns:a16="http://schemas.microsoft.com/office/drawing/2014/main" id="{7BFA6564-F1EF-1748-9F62-4CBC66A93796}"/>
              </a:ext>
            </a:extLst>
          </p:cNvPr>
          <p:cNvPicPr preferRelativeResize="0"/>
          <p:nvPr/>
        </p:nvPicPr>
        <p:blipFill rotWithShape="1">
          <a:blip r:embed="rId3">
            <a:alphaModFix/>
          </a:blip>
          <a:srcRect r="4321"/>
          <a:stretch/>
        </p:blipFill>
        <p:spPr>
          <a:xfrm>
            <a:off x="4221145" y="1878055"/>
            <a:ext cx="7849083" cy="3658041"/>
          </a:xfrm>
          <a:prstGeom prst="rect">
            <a:avLst/>
          </a:prstGeom>
          <a:noFill/>
          <a:ln>
            <a:noFill/>
          </a:ln>
        </p:spPr>
      </p:pic>
      <p:sp>
        <p:nvSpPr>
          <p:cNvPr id="10" name="文字方塊 9">
            <a:extLst>
              <a:ext uri="{FF2B5EF4-FFF2-40B4-BE49-F238E27FC236}">
                <a16:creationId xmlns:a16="http://schemas.microsoft.com/office/drawing/2014/main" id="{2AED067A-0FC8-FB4F-B5D6-AFB53F07D9E3}"/>
              </a:ext>
            </a:extLst>
          </p:cNvPr>
          <p:cNvSpPr txBox="1"/>
          <p:nvPr/>
        </p:nvSpPr>
        <p:spPr>
          <a:xfrm>
            <a:off x="835215" y="4782043"/>
            <a:ext cx="2839356" cy="1508105"/>
          </a:xfrm>
          <a:prstGeom prst="rect">
            <a:avLst/>
          </a:prstGeom>
          <a:noFill/>
        </p:spPr>
        <p:txBody>
          <a:bodyPr wrap="square" rtlCol="0">
            <a:spAutoFit/>
          </a:bodyPr>
          <a:lstStyle/>
          <a:p>
            <a:r>
              <a:rPr kumimoji="1" lang="zh-TW" altLang="en-US" sz="2300" dirty="0">
                <a:latin typeface="Microsoft YaHei" panose="020B0503020204020204" pitchFamily="34" charset="-122"/>
                <a:ea typeface="Microsoft YaHei" panose="020B0503020204020204" pitchFamily="34" charset="-122"/>
              </a:rPr>
              <a:t>相關技術：</a:t>
            </a:r>
            <a:endParaRPr kumimoji="1" lang="en-US" altLang="zh-TW" sz="23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Seq2seq</a:t>
            </a: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Attention</a:t>
            </a: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Transformer</a:t>
            </a:r>
            <a:endParaRPr kumimoji="1" lang="zh-TW" altLang="en-US" sz="2300" dirty="0">
              <a:latin typeface="Microsoft YaHei" panose="020B0503020204020204" pitchFamily="34" charset="-122"/>
              <a:ea typeface="Microsoft YaHei" panose="020B0503020204020204" pitchFamily="34" charset="-122"/>
            </a:endParaRPr>
          </a:p>
        </p:txBody>
      </p:sp>
      <p:sp>
        <p:nvSpPr>
          <p:cNvPr id="11" name="文字方塊 10">
            <a:extLst>
              <a:ext uri="{FF2B5EF4-FFF2-40B4-BE49-F238E27FC236}">
                <a16:creationId xmlns:a16="http://schemas.microsoft.com/office/drawing/2014/main" id="{EB23AF95-820A-944B-B024-D2B0486E2108}"/>
              </a:ext>
            </a:extLst>
          </p:cNvPr>
          <p:cNvSpPr txBox="1"/>
          <p:nvPr/>
        </p:nvSpPr>
        <p:spPr>
          <a:xfrm>
            <a:off x="835215" y="2724416"/>
            <a:ext cx="3773712" cy="2215991"/>
          </a:xfrm>
          <a:prstGeom prst="rect">
            <a:avLst/>
          </a:prstGeom>
          <a:noFill/>
        </p:spPr>
        <p:txBody>
          <a:bodyPr wrap="square" rtlCol="0">
            <a:spAutoFit/>
          </a:bodyPr>
          <a:lstStyle/>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Google Assistant</a:t>
            </a: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Apple Siri</a:t>
            </a:r>
          </a:p>
          <a:p>
            <a:pPr marL="285750" indent="-285750">
              <a:buFont typeface="Arial" panose="020B0604020202020204" pitchFamily="34" charset="0"/>
              <a:buChar char="•"/>
            </a:pPr>
            <a:r>
              <a:rPr kumimoji="1" lang="en-US" altLang="zh-TW" sz="2300" dirty="0" err="1">
                <a:latin typeface="Microsoft YaHei" panose="020B0503020204020204" pitchFamily="34" charset="-122"/>
                <a:ea typeface="Microsoft YaHei" panose="020B0503020204020204" pitchFamily="34" charset="-122"/>
              </a:rPr>
              <a:t>Youtube</a:t>
            </a:r>
            <a:r>
              <a:rPr kumimoji="1" lang="en-US" altLang="zh-TW" sz="2300" dirty="0">
                <a:latin typeface="Microsoft YaHei" panose="020B0503020204020204" pitchFamily="34" charset="-122"/>
                <a:ea typeface="Microsoft YaHei" panose="020B0503020204020204" pitchFamily="34" charset="-122"/>
              </a:rPr>
              <a:t> ASR</a:t>
            </a:r>
          </a:p>
          <a:p>
            <a:r>
              <a:rPr kumimoji="1" lang="en-US" altLang="zh-TW" sz="2300" dirty="0">
                <a:latin typeface="Microsoft YaHei" panose="020B0503020204020204" pitchFamily="34" charset="-122"/>
                <a:ea typeface="Microsoft YaHei" panose="020B0503020204020204" pitchFamily="34" charset="-122"/>
              </a:rPr>
              <a:t> (Automatic Speech Recognition)</a:t>
            </a:r>
          </a:p>
          <a:p>
            <a:pPr marL="285750" indent="-285750">
              <a:buFont typeface="Arial" panose="020B0604020202020204" pitchFamily="34" charset="0"/>
              <a:buChar char="•"/>
            </a:pPr>
            <a:endParaRPr kumimoji="1" lang="en-US" altLang="zh-TW" sz="23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60879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自然語言處理在深度學習的應用</a:t>
            </a:r>
          </a:p>
        </p:txBody>
      </p:sp>
      <p:sp>
        <p:nvSpPr>
          <p:cNvPr id="6" name="文字方塊 5">
            <a:extLst>
              <a:ext uri="{FF2B5EF4-FFF2-40B4-BE49-F238E27FC236}">
                <a16:creationId xmlns:a16="http://schemas.microsoft.com/office/drawing/2014/main" id="{22739E35-D071-A246-B783-9CA168977E68}"/>
              </a:ext>
            </a:extLst>
          </p:cNvPr>
          <p:cNvSpPr txBox="1"/>
          <p:nvPr/>
        </p:nvSpPr>
        <p:spPr>
          <a:xfrm>
            <a:off x="835215" y="1599759"/>
            <a:ext cx="3385930" cy="477054"/>
          </a:xfrm>
          <a:prstGeom prst="rect">
            <a:avLst/>
          </a:prstGeom>
          <a:noFill/>
        </p:spPr>
        <p:txBody>
          <a:bodyPr wrap="square" rtlCol="0">
            <a:spAutoFit/>
          </a:bodyPr>
          <a:lstStyle/>
          <a:p>
            <a:r>
              <a:rPr kumimoji="1" lang="zh-TW" altLang="en-US" sz="2500" dirty="0">
                <a:latin typeface="Microsoft YaHei" panose="020B0503020204020204" pitchFamily="34" charset="-122"/>
                <a:ea typeface="Microsoft YaHei" panose="020B0503020204020204" pitchFamily="34" charset="-122"/>
              </a:rPr>
              <a:t>聊天機器人</a:t>
            </a:r>
            <a:r>
              <a:rPr kumimoji="1" lang="en-US" altLang="zh-TW" sz="2500" dirty="0">
                <a:latin typeface="Microsoft YaHei" panose="020B0503020204020204" pitchFamily="34" charset="-122"/>
                <a:ea typeface="Microsoft YaHei" panose="020B0503020204020204" pitchFamily="34" charset="-122"/>
              </a:rPr>
              <a:t> (Chatbot)</a:t>
            </a:r>
            <a:endParaRPr kumimoji="1" lang="zh-TW" altLang="en-US" sz="2500" dirty="0">
              <a:latin typeface="Microsoft YaHei" panose="020B0503020204020204" pitchFamily="34" charset="-122"/>
              <a:ea typeface="Microsoft YaHei" panose="020B0503020204020204" pitchFamily="34" charset="-122"/>
            </a:endParaRPr>
          </a:p>
        </p:txBody>
      </p:sp>
      <p:sp>
        <p:nvSpPr>
          <p:cNvPr id="10" name="文字方塊 9">
            <a:extLst>
              <a:ext uri="{FF2B5EF4-FFF2-40B4-BE49-F238E27FC236}">
                <a16:creationId xmlns:a16="http://schemas.microsoft.com/office/drawing/2014/main" id="{2AED067A-0FC8-FB4F-B5D6-AFB53F07D9E3}"/>
              </a:ext>
            </a:extLst>
          </p:cNvPr>
          <p:cNvSpPr txBox="1"/>
          <p:nvPr/>
        </p:nvSpPr>
        <p:spPr>
          <a:xfrm>
            <a:off x="835215" y="3952434"/>
            <a:ext cx="2839356" cy="2215991"/>
          </a:xfrm>
          <a:prstGeom prst="rect">
            <a:avLst/>
          </a:prstGeom>
          <a:noFill/>
        </p:spPr>
        <p:txBody>
          <a:bodyPr wrap="square" rtlCol="0">
            <a:spAutoFit/>
          </a:bodyPr>
          <a:lstStyle/>
          <a:p>
            <a:r>
              <a:rPr kumimoji="1" lang="zh-TW" altLang="en-US" sz="2300" dirty="0">
                <a:latin typeface="Microsoft YaHei" panose="020B0503020204020204" pitchFamily="34" charset="-122"/>
                <a:ea typeface="Microsoft YaHei" panose="020B0503020204020204" pitchFamily="34" charset="-122"/>
              </a:rPr>
              <a:t>相關技術：</a:t>
            </a:r>
            <a:endParaRPr kumimoji="1" lang="en-US" altLang="zh-TW" sz="23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NLU</a:t>
            </a: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NLG</a:t>
            </a: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Intent classification</a:t>
            </a: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Entity extraction</a:t>
            </a:r>
          </a:p>
        </p:txBody>
      </p:sp>
      <p:sp>
        <p:nvSpPr>
          <p:cNvPr id="11" name="文字方塊 10">
            <a:extLst>
              <a:ext uri="{FF2B5EF4-FFF2-40B4-BE49-F238E27FC236}">
                <a16:creationId xmlns:a16="http://schemas.microsoft.com/office/drawing/2014/main" id="{EB23AF95-820A-944B-B024-D2B0486E2108}"/>
              </a:ext>
            </a:extLst>
          </p:cNvPr>
          <p:cNvSpPr txBox="1"/>
          <p:nvPr/>
        </p:nvSpPr>
        <p:spPr>
          <a:xfrm>
            <a:off x="835215" y="2546434"/>
            <a:ext cx="3773712" cy="115416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Microsoft Azure</a:t>
            </a: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Amazon Lex</a:t>
            </a: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Google Meena</a:t>
            </a:r>
          </a:p>
        </p:txBody>
      </p:sp>
      <p:pic>
        <p:nvPicPr>
          <p:cNvPr id="8" name="Picture 2" descr="AI EG tracks">
            <a:extLst>
              <a:ext uri="{FF2B5EF4-FFF2-40B4-BE49-F238E27FC236}">
                <a16:creationId xmlns:a16="http://schemas.microsoft.com/office/drawing/2014/main" id="{80BBFFE3-017A-BD48-A938-B44BF93F0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1080" y="1599759"/>
            <a:ext cx="6943659" cy="470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3501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自然語言處理在深度學習的應用</a:t>
            </a:r>
          </a:p>
        </p:txBody>
      </p:sp>
      <p:sp>
        <p:nvSpPr>
          <p:cNvPr id="7" name="文字方塊 6">
            <a:extLst>
              <a:ext uri="{FF2B5EF4-FFF2-40B4-BE49-F238E27FC236}">
                <a16:creationId xmlns:a16="http://schemas.microsoft.com/office/drawing/2014/main" id="{37FB8357-A20D-9D49-B136-6DDCF3F34ADD}"/>
              </a:ext>
            </a:extLst>
          </p:cNvPr>
          <p:cNvSpPr txBox="1"/>
          <p:nvPr/>
        </p:nvSpPr>
        <p:spPr>
          <a:xfrm>
            <a:off x="835215" y="1599759"/>
            <a:ext cx="1510420" cy="477054"/>
          </a:xfrm>
          <a:prstGeom prst="rect">
            <a:avLst/>
          </a:prstGeom>
          <a:noFill/>
        </p:spPr>
        <p:txBody>
          <a:bodyPr wrap="square" rtlCol="0">
            <a:spAutoFit/>
          </a:bodyPr>
          <a:lstStyle/>
          <a:p>
            <a:r>
              <a:rPr kumimoji="1" lang="zh-TW" altLang="en-US" sz="2500" dirty="0">
                <a:latin typeface="Microsoft YaHei" panose="020B0503020204020204" pitchFamily="34" charset="-122"/>
                <a:ea typeface="Microsoft YaHei" panose="020B0503020204020204" pitchFamily="34" charset="-122"/>
              </a:rPr>
              <a:t>醫囑翻譯</a:t>
            </a:r>
          </a:p>
        </p:txBody>
      </p:sp>
      <p:graphicFrame>
        <p:nvGraphicFramePr>
          <p:cNvPr id="9" name="表格 8">
            <a:extLst>
              <a:ext uri="{FF2B5EF4-FFF2-40B4-BE49-F238E27FC236}">
                <a16:creationId xmlns:a16="http://schemas.microsoft.com/office/drawing/2014/main" id="{0D9C5EAB-CCDC-CC48-958E-5256D96364DA}"/>
              </a:ext>
            </a:extLst>
          </p:cNvPr>
          <p:cNvGraphicFramePr>
            <a:graphicFrameLocks noGrp="1"/>
          </p:cNvGraphicFramePr>
          <p:nvPr>
            <p:extLst>
              <p:ext uri="{D42A27DB-BD31-4B8C-83A1-F6EECF244321}">
                <p14:modId xmlns:p14="http://schemas.microsoft.com/office/powerpoint/2010/main" val="660123567"/>
              </p:ext>
            </p:extLst>
          </p:nvPr>
        </p:nvGraphicFramePr>
        <p:xfrm>
          <a:off x="5929972" y="1498296"/>
          <a:ext cx="4870118" cy="453180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435059">
                  <a:extLst>
                    <a:ext uri="{9D8B030D-6E8A-4147-A177-3AD203B41FA5}">
                      <a16:colId xmlns:a16="http://schemas.microsoft.com/office/drawing/2014/main" val="1020193512"/>
                    </a:ext>
                  </a:extLst>
                </a:gridCol>
                <a:gridCol w="2435059">
                  <a:extLst>
                    <a:ext uri="{9D8B030D-6E8A-4147-A177-3AD203B41FA5}">
                      <a16:colId xmlns:a16="http://schemas.microsoft.com/office/drawing/2014/main" val="3884907531"/>
                    </a:ext>
                  </a:extLst>
                </a:gridCol>
              </a:tblGrid>
              <a:tr h="886498">
                <a:tc>
                  <a:txBody>
                    <a:bodyPr/>
                    <a:lstStyle/>
                    <a:p>
                      <a:pPr algn="ctr"/>
                      <a:r>
                        <a:rPr lang="zh-TW" altLang="en-US" b="0" dirty="0">
                          <a:latin typeface="Microsoft YaHei" panose="020B0503020204020204" pitchFamily="34" charset="-122"/>
                          <a:ea typeface="Microsoft YaHei" panose="020B0503020204020204" pitchFamily="34" charset="-122"/>
                        </a:rPr>
                        <a:t>給醫生看</a:t>
                      </a:r>
                    </a:p>
                  </a:txBody>
                  <a:tcPr anchor="ctr"/>
                </a:tc>
                <a:tc>
                  <a:txBody>
                    <a:bodyPr/>
                    <a:lstStyle/>
                    <a:p>
                      <a:pPr algn="ctr"/>
                      <a:r>
                        <a:rPr lang="zh-TW" altLang="en-US" b="0" dirty="0">
                          <a:latin typeface="Microsoft YaHei" panose="020B0503020204020204" pitchFamily="34" charset="-122"/>
                          <a:ea typeface="Microsoft YaHei" panose="020B0503020204020204" pitchFamily="34" charset="-122"/>
                        </a:rPr>
                        <a:t>給病人看</a:t>
                      </a:r>
                    </a:p>
                  </a:txBody>
                  <a:tcPr anchor="ctr"/>
                </a:tc>
                <a:extLst>
                  <a:ext uri="{0D108BD9-81ED-4DB2-BD59-A6C34878D82A}">
                    <a16:rowId xmlns:a16="http://schemas.microsoft.com/office/drawing/2014/main" val="2507244128"/>
                  </a:ext>
                </a:extLst>
              </a:tr>
              <a:tr h="1822654">
                <a:tc>
                  <a:txBody>
                    <a:bodyPr/>
                    <a:lstStyle/>
                    <a:p>
                      <a:pPr marL="285750" indent="-285750" algn="l">
                        <a:buFont typeface="Arial" panose="020B0604020202020204" pitchFamily="34" charset="0"/>
                        <a:buChar char="•"/>
                      </a:pPr>
                      <a:r>
                        <a:rPr lang="zh-CN" altLang="en-US" baseline="0" dirty="0">
                          <a:latin typeface="Microsoft YaHei" panose="020B0503020204020204" pitchFamily="34" charset="-122"/>
                          <a:ea typeface="Microsoft YaHei" panose="020B0503020204020204" pitchFamily="34" charset="-122"/>
                        </a:rPr>
                        <a:t>紅血球分佈寬度</a:t>
                      </a:r>
                      <a:r>
                        <a:rPr lang="en-US" altLang="zh-CN" baseline="0" dirty="0">
                          <a:latin typeface="Microsoft YaHei" panose="020B0503020204020204" pitchFamily="34" charset="-122"/>
                          <a:ea typeface="Microsoft YaHei" panose="020B0503020204020204" pitchFamily="34" charset="-122"/>
                        </a:rPr>
                        <a:t>-</a:t>
                      </a:r>
                      <a:r>
                        <a:rPr lang="zh-CN" altLang="en-US" baseline="0" dirty="0">
                          <a:latin typeface="Microsoft YaHei" panose="020B0503020204020204" pitchFamily="34" charset="-122"/>
                          <a:ea typeface="Microsoft YaHei" panose="020B0503020204020204" pitchFamily="34" charset="-122"/>
                        </a:rPr>
                        <a:t>變異數偏高</a:t>
                      </a:r>
                      <a:endParaRPr lang="en-US" altLang="zh-CN" baseline="0" dirty="0">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zh-CN" altLang="en-US" baseline="0" dirty="0">
                          <a:latin typeface="Microsoft YaHei" panose="020B0503020204020204" pitchFamily="34" charset="-122"/>
                          <a:ea typeface="Microsoft YaHei" panose="020B0503020204020204" pitchFamily="34" charset="-122"/>
                        </a:rPr>
                        <a:t>平均血球體積偏低</a:t>
                      </a:r>
                      <a:endParaRPr lang="en-US" altLang="zh-CN" baseline="0" dirty="0">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zh-CN" altLang="en-US" baseline="0" dirty="0">
                          <a:latin typeface="Microsoft YaHei" panose="020B0503020204020204" pitchFamily="34" charset="-122"/>
                          <a:ea typeface="Microsoft YaHei" panose="020B0503020204020204" pitchFamily="34" charset="-122"/>
                        </a:rPr>
                        <a:t>眼壓偏高</a:t>
                      </a:r>
                      <a:endParaRPr lang="en-US" altLang="zh-TW" baseline="0" dirty="0">
                        <a:latin typeface="Microsoft YaHei" panose="020B0503020204020204" pitchFamily="34" charset="-122"/>
                        <a:ea typeface="Microsoft YaHei" panose="020B0503020204020204" pitchFamily="34" charset="-122"/>
                      </a:endParaRPr>
                    </a:p>
                  </a:txBody>
                  <a:tcPr anchor="ctr"/>
                </a:tc>
                <a:tc>
                  <a:txBody>
                    <a:bodyPr/>
                    <a:lstStyle/>
                    <a:p>
                      <a:pPr marL="285750" indent="-285750" algn="l">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貧血</a:t>
                      </a:r>
                      <a:endParaRPr lang="en-US" altLang="zh-TW" dirty="0">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注重視力保健</a:t>
                      </a:r>
                      <a:endParaRPr lang="en-US" altLang="zh-CN"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3474056668"/>
                  </a:ext>
                </a:extLst>
              </a:tr>
              <a:tr h="1822654">
                <a:tc>
                  <a:txBody>
                    <a:bodyPr/>
                    <a:lstStyle/>
                    <a:p>
                      <a:pPr marL="285750" indent="-285750" algn="l">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白血球偏高</a:t>
                      </a:r>
                      <a:endParaRPr lang="en-US" altLang="zh-TW" dirty="0">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尿蛋白異常</a:t>
                      </a:r>
                      <a:endParaRPr lang="en-US" altLang="zh-TW" dirty="0">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尿潛血異常</a:t>
                      </a:r>
                    </a:p>
                  </a:txBody>
                  <a:tcPr anchor="ctr"/>
                </a:tc>
                <a:tc>
                  <a:txBody>
                    <a:bodyPr/>
                    <a:lstStyle/>
                    <a:p>
                      <a:pPr marL="285750" indent="-285750" algn="l">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感染或發炎</a:t>
                      </a:r>
                      <a:endParaRPr lang="en-US" altLang="zh-TW" dirty="0">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蛋白尿建議複查</a:t>
                      </a:r>
                      <a:endParaRPr lang="en-US" altLang="zh-TW" dirty="0">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進一步評估腎臟疾病</a:t>
                      </a:r>
                      <a:endParaRPr lang="en-US" altLang="zh-TW"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816460189"/>
                  </a:ext>
                </a:extLst>
              </a:tr>
            </a:tbl>
          </a:graphicData>
        </a:graphic>
      </p:graphicFrame>
      <p:sp>
        <p:nvSpPr>
          <p:cNvPr id="12" name="文字方塊 11">
            <a:extLst>
              <a:ext uri="{FF2B5EF4-FFF2-40B4-BE49-F238E27FC236}">
                <a16:creationId xmlns:a16="http://schemas.microsoft.com/office/drawing/2014/main" id="{3BB10200-EED2-2546-902C-4367BC15B3A5}"/>
              </a:ext>
            </a:extLst>
          </p:cNvPr>
          <p:cNvSpPr txBox="1"/>
          <p:nvPr/>
        </p:nvSpPr>
        <p:spPr>
          <a:xfrm>
            <a:off x="916968" y="2422201"/>
            <a:ext cx="4456309" cy="1154162"/>
          </a:xfrm>
          <a:prstGeom prst="rect">
            <a:avLst/>
          </a:prstGeom>
          <a:noFill/>
        </p:spPr>
        <p:txBody>
          <a:bodyPr wrap="square" rtlCol="0">
            <a:spAutoFit/>
          </a:bodyPr>
          <a:lstStyle/>
          <a:p>
            <a:pPr marL="285750" indent="-285750">
              <a:buFont typeface="Arial" panose="020B0604020202020204" pitchFamily="34" charset="0"/>
              <a:buChar char="•"/>
            </a:pPr>
            <a:r>
              <a:rPr kumimoji="1" lang="zh-TW" altLang="en-US" sz="2300" dirty="0">
                <a:latin typeface="Microsoft YaHei" panose="020B0503020204020204" pitchFamily="34" charset="-122"/>
                <a:ea typeface="Microsoft YaHei" panose="020B0503020204020204" pitchFamily="34" charset="-122"/>
              </a:rPr>
              <a:t>醫生將醫囑改寫為病人看得懂的文字</a:t>
            </a:r>
            <a:endParaRPr kumimoji="1" lang="en-US" altLang="zh-TW" sz="23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TW" altLang="en-US" sz="2300" dirty="0">
                <a:latin typeface="Microsoft YaHei" panose="020B0503020204020204" pitchFamily="34" charset="-122"/>
                <a:ea typeface="Microsoft YaHei" panose="020B0503020204020204" pitchFamily="34" charset="-122"/>
              </a:rPr>
              <a:t>大幅減少醫務人事成本</a:t>
            </a:r>
            <a:endParaRPr kumimoji="1" lang="en-US" altLang="zh-TW" sz="2300" dirty="0">
              <a:latin typeface="Microsoft YaHei" panose="020B0503020204020204" pitchFamily="34" charset="-122"/>
              <a:ea typeface="Microsoft YaHei" panose="020B0503020204020204" pitchFamily="34" charset="-122"/>
            </a:endParaRPr>
          </a:p>
        </p:txBody>
      </p:sp>
      <p:sp>
        <p:nvSpPr>
          <p:cNvPr id="13" name="文字方塊 12">
            <a:extLst>
              <a:ext uri="{FF2B5EF4-FFF2-40B4-BE49-F238E27FC236}">
                <a16:creationId xmlns:a16="http://schemas.microsoft.com/office/drawing/2014/main" id="{E213BE4D-E3A1-0D40-9558-35697AC4BB96}"/>
              </a:ext>
            </a:extLst>
          </p:cNvPr>
          <p:cNvSpPr txBox="1"/>
          <p:nvPr/>
        </p:nvSpPr>
        <p:spPr>
          <a:xfrm>
            <a:off x="916968" y="3921752"/>
            <a:ext cx="2839356" cy="1508105"/>
          </a:xfrm>
          <a:prstGeom prst="rect">
            <a:avLst/>
          </a:prstGeom>
          <a:noFill/>
        </p:spPr>
        <p:txBody>
          <a:bodyPr wrap="square" rtlCol="0">
            <a:spAutoFit/>
          </a:bodyPr>
          <a:lstStyle/>
          <a:p>
            <a:r>
              <a:rPr kumimoji="1" lang="zh-TW" altLang="en-US" sz="2300" dirty="0">
                <a:latin typeface="Microsoft YaHei" panose="020B0503020204020204" pitchFamily="34" charset="-122"/>
                <a:ea typeface="Microsoft YaHei" panose="020B0503020204020204" pitchFamily="34" charset="-122"/>
              </a:rPr>
              <a:t>相關技術：</a:t>
            </a:r>
            <a:endParaRPr kumimoji="1" lang="en-US" altLang="zh-TW" sz="23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Seq2seq</a:t>
            </a: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Attention</a:t>
            </a: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Transformer</a:t>
            </a:r>
            <a:endParaRPr kumimoji="1" lang="zh-TW" altLang="en-US" sz="23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98657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自然語言處理在深度學習的應用</a:t>
            </a:r>
          </a:p>
        </p:txBody>
      </p:sp>
      <p:sp>
        <p:nvSpPr>
          <p:cNvPr id="7" name="文字方塊 6">
            <a:extLst>
              <a:ext uri="{FF2B5EF4-FFF2-40B4-BE49-F238E27FC236}">
                <a16:creationId xmlns:a16="http://schemas.microsoft.com/office/drawing/2014/main" id="{37FB8357-A20D-9D49-B136-6DDCF3F34ADD}"/>
              </a:ext>
            </a:extLst>
          </p:cNvPr>
          <p:cNvSpPr txBox="1"/>
          <p:nvPr/>
        </p:nvSpPr>
        <p:spPr>
          <a:xfrm>
            <a:off x="835214" y="1599759"/>
            <a:ext cx="3577759" cy="477054"/>
          </a:xfrm>
          <a:prstGeom prst="rect">
            <a:avLst/>
          </a:prstGeom>
          <a:noFill/>
        </p:spPr>
        <p:txBody>
          <a:bodyPr wrap="square" rtlCol="0">
            <a:spAutoFit/>
          </a:bodyPr>
          <a:lstStyle/>
          <a:p>
            <a:r>
              <a:rPr kumimoji="1" lang="zh-TW" altLang="en-US" sz="2500" dirty="0">
                <a:latin typeface="Microsoft YaHei" panose="020B0503020204020204" pitchFamily="34" charset="-122"/>
                <a:ea typeface="Microsoft YaHei" panose="020B0503020204020204" pitchFamily="34" charset="-122"/>
              </a:rPr>
              <a:t>棒球賽事紀錄數據轉換</a:t>
            </a:r>
          </a:p>
        </p:txBody>
      </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0D9C5EAB-CCDC-CC48-958E-5256D96364DA}"/>
                  </a:ext>
                </a:extLst>
              </p:cNvPr>
              <p:cNvGraphicFramePr>
                <a:graphicFrameLocks noGrp="1"/>
              </p:cNvGraphicFramePr>
              <p:nvPr>
                <p:extLst>
                  <p:ext uri="{D42A27DB-BD31-4B8C-83A1-F6EECF244321}">
                    <p14:modId xmlns:p14="http://schemas.microsoft.com/office/powerpoint/2010/main" val="2024332946"/>
                  </p:ext>
                </p:extLst>
              </p:nvPr>
            </p:nvGraphicFramePr>
            <p:xfrm>
              <a:off x="5375480" y="1460718"/>
              <a:ext cx="6262029" cy="4452658"/>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274888">
                      <a:extLst>
                        <a:ext uri="{9D8B030D-6E8A-4147-A177-3AD203B41FA5}">
                          <a16:colId xmlns:a16="http://schemas.microsoft.com/office/drawing/2014/main" val="1020193512"/>
                        </a:ext>
                      </a:extLst>
                    </a:gridCol>
                    <a:gridCol w="2987141">
                      <a:extLst>
                        <a:ext uri="{9D8B030D-6E8A-4147-A177-3AD203B41FA5}">
                          <a16:colId xmlns:a16="http://schemas.microsoft.com/office/drawing/2014/main" val="3884907531"/>
                        </a:ext>
                      </a:extLst>
                    </a:gridCol>
                  </a:tblGrid>
                  <a:tr h="886498">
                    <a:tc>
                      <a:txBody>
                        <a:bodyPr/>
                        <a:lstStyle/>
                        <a:p>
                          <a:pPr algn="ctr"/>
                          <a:r>
                            <a:rPr lang="zh-TW" altLang="en-US" b="0" dirty="0">
                              <a:latin typeface="Microsoft YaHei" panose="020B0503020204020204" pitchFamily="34" charset="-122"/>
                              <a:ea typeface="Microsoft YaHei" panose="020B0503020204020204" pitchFamily="34" charset="-122"/>
                            </a:rPr>
                            <a:t>分析人員手寫記錄</a:t>
                          </a:r>
                        </a:p>
                      </a:txBody>
                      <a:tcPr anchor="ctr"/>
                    </a:tc>
                    <a:tc>
                      <a:txBody>
                        <a:bodyPr/>
                        <a:lstStyle/>
                        <a:p>
                          <a:pPr algn="ctr"/>
                          <a:r>
                            <a:rPr lang="zh-TW" altLang="en-US" b="0" dirty="0">
                              <a:latin typeface="Microsoft YaHei" panose="020B0503020204020204" pitchFamily="34" charset="-122"/>
                              <a:ea typeface="Microsoft YaHei" panose="020B0503020204020204" pitchFamily="34" charset="-122"/>
                            </a:rPr>
                            <a:t>壘包狀態</a:t>
                          </a:r>
                          <a:endParaRPr lang="en-US" altLang="zh-TW" b="0" dirty="0">
                            <a:latin typeface="Microsoft YaHei" panose="020B0503020204020204" pitchFamily="34" charset="-122"/>
                            <a:ea typeface="Microsoft YaHei" panose="020B0503020204020204" pitchFamily="34" charset="-122"/>
                          </a:endParaRPr>
                        </a:p>
                        <a:p>
                          <a:pPr algn="ctr"/>
                          <a:r>
                            <a:rPr lang="en-US" altLang="zh-TW" b="0" dirty="0">
                              <a:latin typeface="Microsoft YaHei" panose="020B0503020204020204" pitchFamily="34" charset="-122"/>
                              <a:ea typeface="Microsoft YaHei" panose="020B0503020204020204" pitchFamily="34" charset="-122"/>
                            </a:rPr>
                            <a:t>&lt;</a:t>
                          </a:r>
                          <a:r>
                            <a:rPr lang="zh-TW" altLang="en-US" b="0" dirty="0">
                              <a:latin typeface="Microsoft YaHei" panose="020B0503020204020204" pitchFamily="34" charset="-122"/>
                              <a:ea typeface="Microsoft YaHei" panose="020B0503020204020204" pitchFamily="34" charset="-122"/>
                            </a:rPr>
                            <a:t>一壘</a:t>
                          </a:r>
                          <a:r>
                            <a:rPr lang="en-US" altLang="zh-TW" b="0" dirty="0">
                              <a:latin typeface="Microsoft YaHei" panose="020B0503020204020204" pitchFamily="34" charset="-122"/>
                              <a:ea typeface="Microsoft YaHei" panose="020B0503020204020204" pitchFamily="34" charset="-122"/>
                            </a:rPr>
                            <a:t>, </a:t>
                          </a:r>
                          <a:r>
                            <a:rPr lang="zh-TW" altLang="en-US" b="0" dirty="0">
                              <a:latin typeface="Microsoft YaHei" panose="020B0503020204020204" pitchFamily="34" charset="-122"/>
                              <a:ea typeface="Microsoft YaHei" panose="020B0503020204020204" pitchFamily="34" charset="-122"/>
                            </a:rPr>
                            <a:t>二壘</a:t>
                          </a:r>
                          <a:r>
                            <a:rPr lang="en-US" altLang="zh-TW" b="0" dirty="0">
                              <a:latin typeface="Microsoft YaHei" panose="020B0503020204020204" pitchFamily="34" charset="-122"/>
                              <a:ea typeface="Microsoft YaHei" panose="020B0503020204020204" pitchFamily="34" charset="-122"/>
                            </a:rPr>
                            <a:t>, </a:t>
                          </a:r>
                          <a:r>
                            <a:rPr lang="zh-TW" altLang="en-US" b="0" dirty="0">
                              <a:latin typeface="Microsoft YaHei" panose="020B0503020204020204" pitchFamily="34" charset="-122"/>
                              <a:ea typeface="Microsoft YaHei" panose="020B0503020204020204" pitchFamily="34" charset="-122"/>
                            </a:rPr>
                            <a:t>三壘</a:t>
                          </a:r>
                          <a:r>
                            <a:rPr lang="en-US" altLang="zh-TW" b="0" dirty="0">
                              <a:latin typeface="Microsoft YaHei" panose="020B0503020204020204" pitchFamily="34" charset="-122"/>
                              <a:ea typeface="Microsoft YaHei" panose="020B0503020204020204" pitchFamily="34" charset="-122"/>
                            </a:rPr>
                            <a:t>, </a:t>
                          </a:r>
                          <a:r>
                            <a:rPr lang="zh-TW" altLang="en-US" b="0" dirty="0">
                              <a:latin typeface="Microsoft YaHei" panose="020B0503020204020204" pitchFamily="34" charset="-122"/>
                              <a:ea typeface="Microsoft YaHei" panose="020B0503020204020204" pitchFamily="34" charset="-122"/>
                            </a:rPr>
                            <a:t>出局數</a:t>
                          </a:r>
                          <a:r>
                            <a:rPr lang="en-US" altLang="zh-TW" b="0" dirty="0">
                              <a:latin typeface="Microsoft YaHei" panose="020B0503020204020204" pitchFamily="34" charset="-122"/>
                              <a:ea typeface="Microsoft YaHei" panose="020B0503020204020204" pitchFamily="34" charset="-122"/>
                            </a:rPr>
                            <a:t>&gt;</a:t>
                          </a:r>
                          <a:endParaRPr lang="zh-TW" altLang="en-US" b="0"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2507244128"/>
                      </a:ext>
                    </a:extLst>
                  </a:tr>
                  <a:tr h="1188720">
                    <a:tc>
                      <a:txBody>
                        <a:bodyPr/>
                        <a:lstStyle/>
                        <a:p>
                          <a:pPr marL="0" indent="0" algn="ctr">
                            <a:buFont typeface="Arial" panose="020B0604020202020204" pitchFamily="34" charset="0"/>
                            <a:buNone/>
                          </a:pPr>
                          <a:r>
                            <a:rPr lang="zh-CN" altLang="en-US" baseline="0" dirty="0">
                              <a:latin typeface="Microsoft YaHei" panose="020B0503020204020204" pitchFamily="34" charset="-122"/>
                              <a:ea typeface="Microsoft YaHei" panose="020B0503020204020204" pitchFamily="34" charset="-122"/>
                            </a:rPr>
                            <a:t>游擊傳一壘刺殺一出局</a:t>
                          </a:r>
                        </a:p>
                      </a:txBody>
                      <a:tcPr anchor="ctr"/>
                    </a:tc>
                    <a:tc>
                      <a:txBody>
                        <a:bodyPr/>
                        <a:lstStyle/>
                        <a:p>
                          <a:pPr marL="0" indent="0" algn="ctr">
                            <a:buFont typeface="Arial" panose="020B0604020202020204" pitchFamily="34" charset="0"/>
                            <a:buNone/>
                          </a:pPr>
                          <a:r>
                            <a:rPr lang="en-US" altLang="zh-TW" dirty="0">
                              <a:latin typeface="Microsoft YaHei" panose="020B0503020204020204" pitchFamily="34" charset="-122"/>
                              <a:ea typeface="Microsoft YaHei" panose="020B0503020204020204" pitchFamily="34" charset="-122"/>
                            </a:rPr>
                            <a:t>0000 </a:t>
                          </a:r>
                          <a14:m>
                            <m:oMath xmlns:m="http://schemas.openxmlformats.org/officeDocument/2006/math">
                              <m:r>
                                <a:rPr lang="en-US" altLang="zh-TW" b="0" i="1" smtClean="0">
                                  <a:latin typeface="Cambria Math" panose="02040503050406030204" pitchFamily="18" charset="0"/>
                                </a:rPr>
                                <m:t>→</m:t>
                              </m:r>
                            </m:oMath>
                          </a14:m>
                          <a:r>
                            <a:rPr lang="en-US" altLang="zh-TW" dirty="0">
                              <a:latin typeface="Microsoft YaHei" panose="020B0503020204020204" pitchFamily="34" charset="-122"/>
                              <a:ea typeface="Microsoft YaHei" panose="020B0503020204020204" pitchFamily="34" charset="-122"/>
                            </a:rPr>
                            <a:t> 0001</a:t>
                          </a:r>
                        </a:p>
                      </a:txBody>
                      <a:tcPr anchor="ctr"/>
                    </a:tc>
                    <a:extLst>
                      <a:ext uri="{0D108BD9-81ED-4DB2-BD59-A6C34878D82A}">
                        <a16:rowId xmlns:a16="http://schemas.microsoft.com/office/drawing/2014/main" val="3474056668"/>
                      </a:ext>
                    </a:extLst>
                  </a:tr>
                  <a:tr h="1188720">
                    <a:tc>
                      <a:txBody>
                        <a:bodyPr/>
                        <a:lstStyle/>
                        <a:p>
                          <a:pPr marL="0" indent="0" algn="ctr">
                            <a:buFont typeface="Arial" panose="020B0604020202020204" pitchFamily="34" charset="0"/>
                            <a:buNone/>
                          </a:pPr>
                          <a:r>
                            <a:rPr lang="zh-CN" altLang="en-US" baseline="0" dirty="0">
                              <a:latin typeface="Microsoft YaHei" panose="020B0503020204020204" pitchFamily="34" charset="-122"/>
                              <a:ea typeface="Microsoft YaHei" panose="020B0503020204020204" pitchFamily="34" charset="-122"/>
                            </a:rPr>
                            <a:t>三壘方向滾地球遭刺殺</a:t>
                          </a:r>
                          <a:endParaRPr lang="en-US" altLang="zh-CN" baseline="0" dirty="0">
                            <a:latin typeface="Microsoft YaHei" panose="020B0503020204020204" pitchFamily="34" charset="-122"/>
                            <a:ea typeface="Microsoft YaHei" panose="020B0503020204020204" pitchFamily="34" charset="-122"/>
                          </a:endParaRPr>
                        </a:p>
                      </a:txBody>
                      <a:tcPr anchor="ctr"/>
                    </a:tc>
                    <a:tc>
                      <a:txBody>
                        <a:bodyPr/>
                        <a:lstStyle/>
                        <a:p>
                          <a:pPr marL="0" indent="0" algn="ctr">
                            <a:buFont typeface="Arial" panose="020B0604020202020204" pitchFamily="34" charset="0"/>
                            <a:buNone/>
                          </a:pPr>
                          <a:r>
                            <a:rPr lang="en-US" altLang="zh-TW" dirty="0">
                              <a:latin typeface="Microsoft YaHei" panose="020B0503020204020204" pitchFamily="34" charset="-122"/>
                              <a:ea typeface="Microsoft YaHei" panose="020B0503020204020204" pitchFamily="34" charset="-122"/>
                            </a:rPr>
                            <a:t>0001 </a:t>
                          </a:r>
                          <a14:m>
                            <m:oMath xmlns:m="http://schemas.openxmlformats.org/officeDocument/2006/math">
                              <m:r>
                                <a:rPr lang="en-US" altLang="zh-TW" b="0" i="1" smtClean="0">
                                  <a:latin typeface="Cambria Math" panose="02040503050406030204" pitchFamily="18" charset="0"/>
                                </a:rPr>
                                <m:t>→</m:t>
                              </m:r>
                            </m:oMath>
                          </a14:m>
                          <a:r>
                            <a:rPr lang="en-US" altLang="zh-TW" dirty="0">
                              <a:latin typeface="Microsoft YaHei" panose="020B0503020204020204" pitchFamily="34" charset="-122"/>
                              <a:ea typeface="Microsoft YaHei" panose="020B0503020204020204" pitchFamily="34" charset="-122"/>
                            </a:rPr>
                            <a:t> 0002</a:t>
                          </a:r>
                        </a:p>
                      </a:txBody>
                      <a:tcPr anchor="ctr"/>
                    </a:tc>
                    <a:extLst>
                      <a:ext uri="{0D108BD9-81ED-4DB2-BD59-A6C34878D82A}">
                        <a16:rowId xmlns:a16="http://schemas.microsoft.com/office/drawing/2014/main" val="816460189"/>
                      </a:ext>
                    </a:extLst>
                  </a:tr>
                  <a:tr h="118872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baseline="0" dirty="0">
                              <a:latin typeface="Microsoft YaHei" panose="020B0503020204020204" pitchFamily="34" charset="-122"/>
                              <a:ea typeface="Microsoft YaHei" panose="020B0503020204020204" pitchFamily="34" charset="-122"/>
                            </a:rPr>
                            <a:t>中外野方向平飛安打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dirty="0">
                              <a:latin typeface="Microsoft YaHei" panose="020B0503020204020204" pitchFamily="34" charset="-122"/>
                              <a:ea typeface="Microsoft YaHei" panose="020B0503020204020204" pitchFamily="34" charset="-122"/>
                            </a:rPr>
                            <a:t>0002 </a:t>
                          </a:r>
                          <a14:m>
                            <m:oMath xmlns:m="http://schemas.openxmlformats.org/officeDocument/2006/math">
                              <m:r>
                                <a:rPr lang="en-US" altLang="zh-TW" b="0" i="1" smtClean="0">
                                  <a:latin typeface="Cambria Math" panose="02040503050406030204" pitchFamily="18" charset="0"/>
                                </a:rPr>
                                <m:t>→</m:t>
                              </m:r>
                            </m:oMath>
                          </a14:m>
                          <a:r>
                            <a:rPr lang="en-US" altLang="zh-TW" dirty="0">
                              <a:latin typeface="Microsoft YaHei" panose="020B0503020204020204" pitchFamily="34" charset="-122"/>
                              <a:ea typeface="Microsoft YaHei" panose="020B0503020204020204" pitchFamily="34" charset="-122"/>
                            </a:rPr>
                            <a:t> 1002</a:t>
                          </a:r>
                        </a:p>
                      </a:txBody>
                      <a:tcPr anchor="ctr"/>
                    </a:tc>
                    <a:extLst>
                      <a:ext uri="{0D108BD9-81ED-4DB2-BD59-A6C34878D82A}">
                        <a16:rowId xmlns:a16="http://schemas.microsoft.com/office/drawing/2014/main" val="603528270"/>
                      </a:ext>
                    </a:extLst>
                  </a:tr>
                </a:tbl>
              </a:graphicData>
            </a:graphic>
          </p:graphicFrame>
        </mc:Choice>
        <mc:Fallback xmlns="">
          <p:graphicFrame>
            <p:nvGraphicFramePr>
              <p:cNvPr id="9" name="表格 8">
                <a:extLst>
                  <a:ext uri="{FF2B5EF4-FFF2-40B4-BE49-F238E27FC236}">
                    <a16:creationId xmlns:a16="http://schemas.microsoft.com/office/drawing/2014/main" id="{0D9C5EAB-CCDC-CC48-958E-5256D96364DA}"/>
                  </a:ext>
                </a:extLst>
              </p:cNvPr>
              <p:cNvGraphicFramePr>
                <a:graphicFrameLocks noGrp="1"/>
              </p:cNvGraphicFramePr>
              <p:nvPr>
                <p:extLst>
                  <p:ext uri="{D42A27DB-BD31-4B8C-83A1-F6EECF244321}">
                    <p14:modId xmlns:p14="http://schemas.microsoft.com/office/powerpoint/2010/main" val="2024332946"/>
                  </p:ext>
                </p:extLst>
              </p:nvPr>
            </p:nvGraphicFramePr>
            <p:xfrm>
              <a:off x="5375480" y="1460718"/>
              <a:ext cx="6262029" cy="4452658"/>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274888">
                      <a:extLst>
                        <a:ext uri="{9D8B030D-6E8A-4147-A177-3AD203B41FA5}">
                          <a16:colId xmlns:a16="http://schemas.microsoft.com/office/drawing/2014/main" val="1020193512"/>
                        </a:ext>
                      </a:extLst>
                    </a:gridCol>
                    <a:gridCol w="2987141">
                      <a:extLst>
                        <a:ext uri="{9D8B030D-6E8A-4147-A177-3AD203B41FA5}">
                          <a16:colId xmlns:a16="http://schemas.microsoft.com/office/drawing/2014/main" val="3884907531"/>
                        </a:ext>
                      </a:extLst>
                    </a:gridCol>
                  </a:tblGrid>
                  <a:tr h="886498">
                    <a:tc>
                      <a:txBody>
                        <a:bodyPr/>
                        <a:lstStyle/>
                        <a:p>
                          <a:pPr algn="ctr"/>
                          <a:r>
                            <a:rPr lang="zh-TW" altLang="en-US" b="0" dirty="0">
                              <a:latin typeface="Microsoft YaHei" panose="020B0503020204020204" pitchFamily="34" charset="-122"/>
                              <a:ea typeface="Microsoft YaHei" panose="020B0503020204020204" pitchFamily="34" charset="-122"/>
                            </a:rPr>
                            <a:t>分析人員手寫記錄</a:t>
                          </a:r>
                        </a:p>
                      </a:txBody>
                      <a:tcPr anchor="ctr"/>
                    </a:tc>
                    <a:tc>
                      <a:txBody>
                        <a:bodyPr/>
                        <a:lstStyle/>
                        <a:p>
                          <a:pPr algn="ctr"/>
                          <a:r>
                            <a:rPr lang="zh-TW" altLang="en-US" b="0" dirty="0">
                              <a:latin typeface="Microsoft YaHei" panose="020B0503020204020204" pitchFamily="34" charset="-122"/>
                              <a:ea typeface="Microsoft YaHei" panose="020B0503020204020204" pitchFamily="34" charset="-122"/>
                            </a:rPr>
                            <a:t>壘包狀態</a:t>
                          </a:r>
                          <a:endParaRPr lang="en-US" altLang="zh-TW" b="0" dirty="0">
                            <a:latin typeface="Microsoft YaHei" panose="020B0503020204020204" pitchFamily="34" charset="-122"/>
                            <a:ea typeface="Microsoft YaHei" panose="020B0503020204020204" pitchFamily="34" charset="-122"/>
                          </a:endParaRPr>
                        </a:p>
                        <a:p>
                          <a:pPr algn="ctr"/>
                          <a:r>
                            <a:rPr lang="en-US" altLang="zh-TW" b="0" dirty="0">
                              <a:latin typeface="Microsoft YaHei" panose="020B0503020204020204" pitchFamily="34" charset="-122"/>
                              <a:ea typeface="Microsoft YaHei" panose="020B0503020204020204" pitchFamily="34" charset="-122"/>
                            </a:rPr>
                            <a:t>&lt;</a:t>
                          </a:r>
                          <a:r>
                            <a:rPr lang="zh-TW" altLang="en-US" b="0" dirty="0">
                              <a:latin typeface="Microsoft YaHei" panose="020B0503020204020204" pitchFamily="34" charset="-122"/>
                              <a:ea typeface="Microsoft YaHei" panose="020B0503020204020204" pitchFamily="34" charset="-122"/>
                            </a:rPr>
                            <a:t>一壘</a:t>
                          </a:r>
                          <a:r>
                            <a:rPr lang="en-US" altLang="zh-TW" b="0" dirty="0">
                              <a:latin typeface="Microsoft YaHei" panose="020B0503020204020204" pitchFamily="34" charset="-122"/>
                              <a:ea typeface="Microsoft YaHei" panose="020B0503020204020204" pitchFamily="34" charset="-122"/>
                            </a:rPr>
                            <a:t>, </a:t>
                          </a:r>
                          <a:r>
                            <a:rPr lang="zh-TW" altLang="en-US" b="0" dirty="0">
                              <a:latin typeface="Microsoft YaHei" panose="020B0503020204020204" pitchFamily="34" charset="-122"/>
                              <a:ea typeface="Microsoft YaHei" panose="020B0503020204020204" pitchFamily="34" charset="-122"/>
                            </a:rPr>
                            <a:t>二壘</a:t>
                          </a:r>
                          <a:r>
                            <a:rPr lang="en-US" altLang="zh-TW" b="0" dirty="0">
                              <a:latin typeface="Microsoft YaHei" panose="020B0503020204020204" pitchFamily="34" charset="-122"/>
                              <a:ea typeface="Microsoft YaHei" panose="020B0503020204020204" pitchFamily="34" charset="-122"/>
                            </a:rPr>
                            <a:t>, </a:t>
                          </a:r>
                          <a:r>
                            <a:rPr lang="zh-TW" altLang="en-US" b="0" dirty="0">
                              <a:latin typeface="Microsoft YaHei" panose="020B0503020204020204" pitchFamily="34" charset="-122"/>
                              <a:ea typeface="Microsoft YaHei" panose="020B0503020204020204" pitchFamily="34" charset="-122"/>
                            </a:rPr>
                            <a:t>三壘</a:t>
                          </a:r>
                          <a:r>
                            <a:rPr lang="en-US" altLang="zh-TW" b="0" dirty="0">
                              <a:latin typeface="Microsoft YaHei" panose="020B0503020204020204" pitchFamily="34" charset="-122"/>
                              <a:ea typeface="Microsoft YaHei" panose="020B0503020204020204" pitchFamily="34" charset="-122"/>
                            </a:rPr>
                            <a:t>, </a:t>
                          </a:r>
                          <a:r>
                            <a:rPr lang="zh-TW" altLang="en-US" b="0" dirty="0">
                              <a:latin typeface="Microsoft YaHei" panose="020B0503020204020204" pitchFamily="34" charset="-122"/>
                              <a:ea typeface="Microsoft YaHei" panose="020B0503020204020204" pitchFamily="34" charset="-122"/>
                            </a:rPr>
                            <a:t>出局數</a:t>
                          </a:r>
                          <a:r>
                            <a:rPr lang="en-US" altLang="zh-TW" b="0" dirty="0">
                              <a:latin typeface="Microsoft YaHei" panose="020B0503020204020204" pitchFamily="34" charset="-122"/>
                              <a:ea typeface="Microsoft YaHei" panose="020B0503020204020204" pitchFamily="34" charset="-122"/>
                            </a:rPr>
                            <a:t>&gt;</a:t>
                          </a:r>
                          <a:endParaRPr lang="zh-TW" altLang="en-US" b="0"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2507244128"/>
                      </a:ext>
                    </a:extLst>
                  </a:tr>
                  <a:tr h="1188720">
                    <a:tc>
                      <a:txBody>
                        <a:bodyPr/>
                        <a:lstStyle/>
                        <a:p>
                          <a:pPr marL="0" indent="0" algn="ctr">
                            <a:buFont typeface="Arial" panose="020B0604020202020204" pitchFamily="34" charset="0"/>
                            <a:buNone/>
                          </a:pPr>
                          <a:r>
                            <a:rPr lang="zh-CN" altLang="en-US" baseline="0" dirty="0">
                              <a:latin typeface="Microsoft YaHei" panose="020B0503020204020204" pitchFamily="34" charset="-122"/>
                              <a:ea typeface="Microsoft YaHei" panose="020B0503020204020204" pitchFamily="34" charset="-122"/>
                            </a:rPr>
                            <a:t>游擊傳一壘刺殺一出局</a:t>
                          </a:r>
                        </a:p>
                      </a:txBody>
                      <a:tcPr anchor="ctr"/>
                    </a:tc>
                    <a:tc>
                      <a:txBody>
                        <a:bodyPr/>
                        <a:lstStyle/>
                        <a:p>
                          <a:endParaRPr lang="zh-TW"/>
                        </a:p>
                      </a:txBody>
                      <a:tcPr anchor="ctr">
                        <a:blipFill>
                          <a:blip r:embed="rId3"/>
                          <a:stretch>
                            <a:fillRect l="-110593" t="-77660" r="-2966" b="-205319"/>
                          </a:stretch>
                        </a:blipFill>
                      </a:tcPr>
                    </a:tc>
                    <a:extLst>
                      <a:ext uri="{0D108BD9-81ED-4DB2-BD59-A6C34878D82A}">
                        <a16:rowId xmlns:a16="http://schemas.microsoft.com/office/drawing/2014/main" val="3474056668"/>
                      </a:ext>
                    </a:extLst>
                  </a:tr>
                  <a:tr h="1188720">
                    <a:tc>
                      <a:txBody>
                        <a:bodyPr/>
                        <a:lstStyle/>
                        <a:p>
                          <a:pPr marL="0" indent="0" algn="ctr">
                            <a:buFont typeface="Arial" panose="020B0604020202020204" pitchFamily="34" charset="0"/>
                            <a:buNone/>
                          </a:pPr>
                          <a:r>
                            <a:rPr lang="zh-CN" altLang="en-US" baseline="0" dirty="0">
                              <a:latin typeface="Microsoft YaHei" panose="020B0503020204020204" pitchFamily="34" charset="-122"/>
                              <a:ea typeface="Microsoft YaHei" panose="020B0503020204020204" pitchFamily="34" charset="-122"/>
                            </a:rPr>
                            <a:t>三壘方向滾地球遭刺殺</a:t>
                          </a:r>
                          <a:endParaRPr lang="en-US" altLang="zh-CN" baseline="0" dirty="0">
                            <a:latin typeface="Microsoft YaHei" panose="020B0503020204020204" pitchFamily="34" charset="-122"/>
                            <a:ea typeface="Microsoft YaHei" panose="020B0503020204020204" pitchFamily="34" charset="-122"/>
                          </a:endParaRPr>
                        </a:p>
                      </a:txBody>
                      <a:tcPr anchor="ctr"/>
                    </a:tc>
                    <a:tc>
                      <a:txBody>
                        <a:bodyPr/>
                        <a:lstStyle/>
                        <a:p>
                          <a:endParaRPr lang="zh-TW"/>
                        </a:p>
                      </a:txBody>
                      <a:tcPr anchor="ctr">
                        <a:blipFill>
                          <a:blip r:embed="rId3"/>
                          <a:stretch>
                            <a:fillRect l="-110593" t="-179570" r="-2966" b="-107527"/>
                          </a:stretch>
                        </a:blipFill>
                      </a:tcPr>
                    </a:tc>
                    <a:extLst>
                      <a:ext uri="{0D108BD9-81ED-4DB2-BD59-A6C34878D82A}">
                        <a16:rowId xmlns:a16="http://schemas.microsoft.com/office/drawing/2014/main" val="816460189"/>
                      </a:ext>
                    </a:extLst>
                  </a:tr>
                  <a:tr h="118872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baseline="0" dirty="0">
                              <a:latin typeface="Microsoft YaHei" panose="020B0503020204020204" pitchFamily="34" charset="-122"/>
                              <a:ea typeface="Microsoft YaHei" panose="020B0503020204020204" pitchFamily="34" charset="-122"/>
                            </a:rPr>
                            <a:t>中外野方向平飛安打</a:t>
                          </a:r>
                        </a:p>
                      </a:txBody>
                      <a:tcPr anchor="ctr"/>
                    </a:tc>
                    <a:tc>
                      <a:txBody>
                        <a:bodyPr/>
                        <a:lstStyle/>
                        <a:p>
                          <a:endParaRPr lang="zh-TW"/>
                        </a:p>
                      </a:txBody>
                      <a:tcPr anchor="ctr">
                        <a:blipFill>
                          <a:blip r:embed="rId3"/>
                          <a:stretch>
                            <a:fillRect l="-110593" t="-276596" r="-2966" b="-6383"/>
                          </a:stretch>
                        </a:blipFill>
                      </a:tcPr>
                    </a:tc>
                    <a:extLst>
                      <a:ext uri="{0D108BD9-81ED-4DB2-BD59-A6C34878D82A}">
                        <a16:rowId xmlns:a16="http://schemas.microsoft.com/office/drawing/2014/main" val="603528270"/>
                      </a:ext>
                    </a:extLst>
                  </a:tr>
                </a:tbl>
              </a:graphicData>
            </a:graphic>
          </p:graphicFrame>
        </mc:Fallback>
      </mc:AlternateContent>
      <p:sp>
        <p:nvSpPr>
          <p:cNvPr id="12" name="文字方塊 11">
            <a:extLst>
              <a:ext uri="{FF2B5EF4-FFF2-40B4-BE49-F238E27FC236}">
                <a16:creationId xmlns:a16="http://schemas.microsoft.com/office/drawing/2014/main" id="{3BB10200-EED2-2546-902C-4367BC15B3A5}"/>
              </a:ext>
            </a:extLst>
          </p:cNvPr>
          <p:cNvSpPr txBox="1"/>
          <p:nvPr/>
        </p:nvSpPr>
        <p:spPr>
          <a:xfrm>
            <a:off x="916968" y="2652008"/>
            <a:ext cx="4456309" cy="1154162"/>
          </a:xfrm>
          <a:prstGeom prst="rect">
            <a:avLst/>
          </a:prstGeom>
          <a:noFill/>
        </p:spPr>
        <p:txBody>
          <a:bodyPr wrap="square" rtlCol="0">
            <a:spAutoFit/>
          </a:bodyPr>
          <a:lstStyle/>
          <a:p>
            <a:pPr marL="285750" indent="-285750">
              <a:buFont typeface="Arial" panose="020B0604020202020204" pitchFamily="34" charset="0"/>
              <a:buChar char="•"/>
            </a:pPr>
            <a:r>
              <a:rPr kumimoji="1" lang="zh-TW" altLang="en-US" sz="2300" dirty="0">
                <a:latin typeface="Microsoft YaHei" panose="020B0503020204020204" pitchFamily="34" charset="-122"/>
                <a:ea typeface="Microsoft YaHei" panose="020B0503020204020204" pitchFamily="34" charset="-122"/>
              </a:rPr>
              <a:t>中職賽事數據是以局為單位，沒有逐球的比賽數據</a:t>
            </a:r>
            <a:endParaRPr kumimoji="1" lang="en-US" altLang="zh-TW" sz="23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TW" altLang="en-US" sz="2300" dirty="0">
                <a:latin typeface="Microsoft YaHei" panose="020B0503020204020204" pitchFamily="34" charset="-122"/>
                <a:ea typeface="Microsoft YaHei" panose="020B0503020204020204" pitchFamily="34" charset="-122"/>
              </a:rPr>
              <a:t>減少分析人員的人工成本</a:t>
            </a:r>
            <a:endParaRPr kumimoji="1" lang="en-US" altLang="zh-TW" sz="2300" dirty="0">
              <a:latin typeface="Microsoft YaHei" panose="020B0503020204020204" pitchFamily="34" charset="-122"/>
              <a:ea typeface="Microsoft YaHei" panose="020B0503020204020204" pitchFamily="34" charset="-122"/>
            </a:endParaRPr>
          </a:p>
        </p:txBody>
      </p:sp>
      <p:sp>
        <p:nvSpPr>
          <p:cNvPr id="13" name="文字方塊 12">
            <a:extLst>
              <a:ext uri="{FF2B5EF4-FFF2-40B4-BE49-F238E27FC236}">
                <a16:creationId xmlns:a16="http://schemas.microsoft.com/office/drawing/2014/main" id="{E213BE4D-E3A1-0D40-9558-35697AC4BB96}"/>
              </a:ext>
            </a:extLst>
          </p:cNvPr>
          <p:cNvSpPr txBox="1"/>
          <p:nvPr/>
        </p:nvSpPr>
        <p:spPr>
          <a:xfrm>
            <a:off x="951604" y="4212698"/>
            <a:ext cx="2839356" cy="1508105"/>
          </a:xfrm>
          <a:prstGeom prst="rect">
            <a:avLst/>
          </a:prstGeom>
          <a:noFill/>
        </p:spPr>
        <p:txBody>
          <a:bodyPr wrap="square" rtlCol="0">
            <a:spAutoFit/>
          </a:bodyPr>
          <a:lstStyle/>
          <a:p>
            <a:r>
              <a:rPr kumimoji="1" lang="zh-TW" altLang="en-US" sz="2300" dirty="0">
                <a:latin typeface="Microsoft YaHei" panose="020B0503020204020204" pitchFamily="34" charset="-122"/>
                <a:ea typeface="Microsoft YaHei" panose="020B0503020204020204" pitchFamily="34" charset="-122"/>
              </a:rPr>
              <a:t>相關技術：</a:t>
            </a:r>
            <a:endParaRPr kumimoji="1" lang="en-US" altLang="zh-TW" sz="23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Seq2seq</a:t>
            </a: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Attention</a:t>
            </a: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Transformer</a:t>
            </a:r>
            <a:endParaRPr kumimoji="1" lang="zh-TW" altLang="en-US" sz="23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6691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 </a:t>
            </a:r>
            <a:br>
              <a:rPr kumimoji="1" lang="en-US" altLang="zh-TW" dirty="0"/>
            </a:br>
            <a:r>
              <a:rPr kumimoji="1" lang="en-US" altLang="zh-TW" dirty="0"/>
              <a:t>(Natural Language</a:t>
            </a:r>
            <a:r>
              <a:rPr kumimoji="1" lang="zh-TW" altLang="en-US" dirty="0"/>
              <a:t> </a:t>
            </a:r>
            <a:r>
              <a:rPr kumimoji="1" lang="en-US" altLang="zh-TW" dirty="0"/>
              <a:t>Processing)</a:t>
            </a:r>
            <a:endParaRPr kumimoji="1" lang="zh-TW" altLang="en-US" dirty="0"/>
          </a:p>
        </p:txBody>
      </p:sp>
      <p:sp>
        <p:nvSpPr>
          <p:cNvPr id="16" name="文字方塊 15">
            <a:extLst>
              <a:ext uri="{FF2B5EF4-FFF2-40B4-BE49-F238E27FC236}">
                <a16:creationId xmlns:a16="http://schemas.microsoft.com/office/drawing/2014/main" id="{71ABD69A-E205-E949-844F-1E096964910B}"/>
              </a:ext>
            </a:extLst>
          </p:cNvPr>
          <p:cNvSpPr txBox="1"/>
          <p:nvPr/>
        </p:nvSpPr>
        <p:spPr>
          <a:xfrm>
            <a:off x="838198" y="3920407"/>
            <a:ext cx="6587838" cy="1476302"/>
          </a:xfrm>
          <a:prstGeom prst="rect">
            <a:avLst/>
          </a:prstGeom>
          <a:noFill/>
        </p:spPr>
        <p:txBody>
          <a:bodyPr wrap="square" rtlCol="0">
            <a:spAutoFit/>
          </a:bodyPr>
          <a:lstStyle/>
          <a:p>
            <a:r>
              <a:rPr lang="zh-CN" altLang="en-US" sz="2500" dirty="0">
                <a:latin typeface="Microsoft YaHei" panose="020B0503020204020204" pitchFamily="34" charset="-122"/>
                <a:ea typeface="Microsoft YaHei" panose="020B0503020204020204" pitchFamily="34" charset="-122"/>
              </a:rPr>
              <a:t>詞義消岐</a:t>
            </a:r>
            <a:r>
              <a:rPr lang="en-US" altLang="zh-CN" sz="2500" dirty="0">
                <a:latin typeface="Microsoft YaHei" panose="020B0503020204020204" pitchFamily="34" charset="-122"/>
                <a:ea typeface="Microsoft YaHei" panose="020B0503020204020204" pitchFamily="34" charset="-122"/>
              </a:rPr>
              <a:t>(Word Sense Disambiguation)</a:t>
            </a:r>
            <a:r>
              <a:rPr lang="zh-CN" altLang="en-US" sz="2500" dirty="0">
                <a:latin typeface="Microsoft YaHei" panose="020B0503020204020204" pitchFamily="34" charset="-122"/>
                <a:ea typeface="Microsoft YaHei" panose="020B0503020204020204" pitchFamily="34" charset="-122"/>
              </a:rPr>
              <a:t>：</a:t>
            </a:r>
            <a:endParaRPr lang="en-US" altLang="zh-TW" sz="25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TW" altLang="en-US" sz="2300" dirty="0">
                <a:latin typeface="Microsoft YaHei" panose="020B0503020204020204" pitchFamily="34" charset="-122"/>
                <a:ea typeface="Microsoft YaHei" panose="020B0503020204020204" pitchFamily="34" charset="-122"/>
              </a:rPr>
              <a:t>我的手機是</a:t>
            </a:r>
            <a:r>
              <a:rPr lang="zh-TW" altLang="en-US" sz="2300" dirty="0">
                <a:solidFill>
                  <a:srgbClr val="FF0000"/>
                </a:solidFill>
                <a:latin typeface="Microsoft YaHei" panose="020B0503020204020204" pitchFamily="34" charset="-122"/>
                <a:ea typeface="Microsoft YaHei" panose="020B0503020204020204" pitchFamily="34" charset="-122"/>
              </a:rPr>
              <a:t>蘋果</a:t>
            </a:r>
            <a:r>
              <a:rPr lang="zh-TW" altLang="en-US" sz="2300" dirty="0">
                <a:latin typeface="Microsoft YaHei" panose="020B0503020204020204" pitchFamily="34" charset="-122"/>
                <a:ea typeface="Microsoft YaHei" panose="020B0503020204020204" pitchFamily="34" charset="-122"/>
              </a:rPr>
              <a:t>。</a:t>
            </a:r>
            <a:endParaRPr lang="en-US" altLang="zh-TW" sz="23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TW" altLang="en-US" sz="2300" dirty="0">
                <a:latin typeface="Microsoft YaHei" panose="020B0503020204020204" pitchFamily="34" charset="-122"/>
                <a:ea typeface="Microsoft YaHei" panose="020B0503020204020204" pitchFamily="34" charset="-122"/>
              </a:rPr>
              <a:t>我今天吃了一顆</a:t>
            </a:r>
            <a:r>
              <a:rPr lang="zh-TW" altLang="en-US" sz="2300" dirty="0">
                <a:solidFill>
                  <a:srgbClr val="FF0000"/>
                </a:solidFill>
                <a:latin typeface="Microsoft YaHei" panose="020B0503020204020204" pitchFamily="34" charset="-122"/>
                <a:ea typeface="Microsoft YaHei" panose="020B0503020204020204" pitchFamily="34" charset="-122"/>
              </a:rPr>
              <a:t>蘋果</a:t>
            </a:r>
            <a:r>
              <a:rPr lang="zh-TW" altLang="en-US" sz="2300" dirty="0">
                <a:latin typeface="Microsoft YaHei" panose="020B0503020204020204" pitchFamily="34" charset="-122"/>
                <a:ea typeface="Microsoft YaHei" panose="020B0503020204020204" pitchFamily="34" charset="-122"/>
              </a:rPr>
              <a:t>。</a:t>
            </a:r>
            <a:endParaRPr kumimoji="1" lang="zh-TW" altLang="en-US" sz="2300" dirty="0">
              <a:latin typeface="Microsoft YaHei" panose="020B0503020204020204" pitchFamily="34" charset="-122"/>
              <a:ea typeface="Microsoft YaHei" panose="020B0503020204020204" pitchFamily="34" charset="-122"/>
            </a:endParaRPr>
          </a:p>
        </p:txBody>
      </p:sp>
      <p:sp>
        <p:nvSpPr>
          <p:cNvPr id="17" name="文字方塊 16">
            <a:extLst>
              <a:ext uri="{FF2B5EF4-FFF2-40B4-BE49-F238E27FC236}">
                <a16:creationId xmlns:a16="http://schemas.microsoft.com/office/drawing/2014/main" id="{6A2F5B0F-C7DB-F64C-B13F-963CB3EFD329}"/>
              </a:ext>
            </a:extLst>
          </p:cNvPr>
          <p:cNvSpPr txBox="1"/>
          <p:nvPr/>
        </p:nvSpPr>
        <p:spPr>
          <a:xfrm>
            <a:off x="6350484" y="1754111"/>
            <a:ext cx="5230094" cy="945387"/>
          </a:xfrm>
          <a:prstGeom prst="rect">
            <a:avLst/>
          </a:prstGeom>
          <a:noFill/>
        </p:spPr>
        <p:txBody>
          <a:bodyPr wrap="square" rtlCol="0">
            <a:spAutoFit/>
          </a:bodyPr>
          <a:lstStyle/>
          <a:p>
            <a:r>
              <a:rPr lang="zh-CN" altLang="en-US" sz="2500" dirty="0">
                <a:latin typeface="Microsoft YaHei" panose="020B0503020204020204" pitchFamily="34" charset="-122"/>
                <a:ea typeface="Microsoft YaHei" panose="020B0503020204020204" pitchFamily="34" charset="-122"/>
              </a:rPr>
              <a:t>指代消解</a:t>
            </a:r>
            <a:r>
              <a:rPr lang="en-US" altLang="zh-CN" sz="2500" dirty="0">
                <a:latin typeface="Microsoft YaHei" panose="020B0503020204020204" pitchFamily="34" charset="-122"/>
                <a:ea typeface="Microsoft YaHei" panose="020B0503020204020204" pitchFamily="34" charset="-122"/>
              </a:rPr>
              <a:t>(Coreference Resolution)</a:t>
            </a:r>
            <a:r>
              <a:rPr lang="zh-CN" altLang="en-US" sz="2500" dirty="0">
                <a:latin typeface="Microsoft YaHei" panose="020B0503020204020204" pitchFamily="34" charset="-122"/>
                <a:ea typeface="Microsoft YaHei" panose="020B0503020204020204" pitchFamily="34" charset="-122"/>
              </a:rPr>
              <a:t>：</a:t>
            </a:r>
            <a:endParaRPr lang="en-US" altLang="zh-TW" sz="25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TW" altLang="en-US" sz="2300" dirty="0">
                <a:latin typeface="Microsoft YaHei" panose="020B0503020204020204" pitchFamily="34" charset="-122"/>
                <a:ea typeface="Microsoft YaHei" panose="020B0503020204020204" pitchFamily="34" charset="-122"/>
              </a:rPr>
              <a:t> </a:t>
            </a:r>
            <a:r>
              <a:rPr kumimoji="1" lang="zh-TW" altLang="en-US" sz="2300" dirty="0">
                <a:solidFill>
                  <a:srgbClr val="FF0000"/>
                </a:solidFill>
                <a:latin typeface="Microsoft YaHei" panose="020B0503020204020204" pitchFamily="34" charset="-122"/>
                <a:ea typeface="Microsoft YaHei" panose="020B0503020204020204" pitchFamily="34" charset="-122"/>
              </a:rPr>
              <a:t>老王</a:t>
            </a:r>
            <a:r>
              <a:rPr kumimoji="1" lang="zh-TW" altLang="en-US" sz="2300" dirty="0">
                <a:latin typeface="Microsoft YaHei" panose="020B0503020204020204" pitchFamily="34" charset="-122"/>
                <a:ea typeface="Microsoft YaHei" panose="020B0503020204020204" pitchFamily="34" charset="-122"/>
              </a:rPr>
              <a:t>昨晚喝了酒，難怪</a:t>
            </a:r>
            <a:r>
              <a:rPr kumimoji="1" lang="zh-TW" altLang="en-US" sz="2300" dirty="0">
                <a:solidFill>
                  <a:srgbClr val="FF0000"/>
                </a:solidFill>
                <a:latin typeface="Microsoft YaHei" panose="020B0503020204020204" pitchFamily="34" charset="-122"/>
                <a:ea typeface="Microsoft YaHei" panose="020B0503020204020204" pitchFamily="34" charset="-122"/>
              </a:rPr>
              <a:t>他</a:t>
            </a:r>
            <a:r>
              <a:rPr kumimoji="1" lang="zh-TW" altLang="en-US" sz="2300" dirty="0">
                <a:latin typeface="Microsoft YaHei" panose="020B0503020204020204" pitchFamily="34" charset="-122"/>
                <a:ea typeface="Microsoft YaHei" panose="020B0503020204020204" pitchFamily="34" charset="-122"/>
              </a:rPr>
              <a:t>會宿醉</a:t>
            </a:r>
          </a:p>
        </p:txBody>
      </p:sp>
      <p:sp>
        <p:nvSpPr>
          <p:cNvPr id="23" name="文字方塊 22">
            <a:extLst>
              <a:ext uri="{FF2B5EF4-FFF2-40B4-BE49-F238E27FC236}">
                <a16:creationId xmlns:a16="http://schemas.microsoft.com/office/drawing/2014/main" id="{6129D24A-7F46-CD48-9C4F-D073AC4997CC}"/>
              </a:ext>
            </a:extLst>
          </p:cNvPr>
          <p:cNvSpPr txBox="1"/>
          <p:nvPr/>
        </p:nvSpPr>
        <p:spPr>
          <a:xfrm>
            <a:off x="838198" y="1754111"/>
            <a:ext cx="3960045" cy="1476302"/>
          </a:xfrm>
          <a:prstGeom prst="rect">
            <a:avLst/>
          </a:prstGeom>
          <a:noFill/>
        </p:spPr>
        <p:txBody>
          <a:bodyPr wrap="square" rtlCol="0">
            <a:spAutoFit/>
          </a:bodyPr>
          <a:lstStyle/>
          <a:p>
            <a:r>
              <a:rPr lang="zh-CN" altLang="en-US" sz="2500" dirty="0">
                <a:latin typeface="Microsoft YaHei" panose="020B0503020204020204" pitchFamily="34" charset="-122"/>
                <a:ea typeface="Microsoft YaHei" panose="020B0503020204020204" pitchFamily="34" charset="-122"/>
              </a:rPr>
              <a:t>句法結構</a:t>
            </a:r>
            <a:r>
              <a:rPr lang="en-US" altLang="zh-CN" sz="2500" dirty="0">
                <a:latin typeface="Microsoft YaHei" panose="020B0503020204020204" pitchFamily="34" charset="-122"/>
                <a:ea typeface="Microsoft YaHei" panose="020B0503020204020204" pitchFamily="34" charset="-122"/>
              </a:rPr>
              <a:t>(Parser)</a:t>
            </a:r>
            <a:r>
              <a:rPr lang="zh-CN" altLang="en-US" sz="2500" dirty="0">
                <a:latin typeface="Microsoft YaHei" panose="020B0503020204020204" pitchFamily="34" charset="-122"/>
                <a:ea typeface="Microsoft YaHei" panose="020B0503020204020204" pitchFamily="34" charset="-122"/>
              </a:rPr>
              <a:t>：</a:t>
            </a:r>
          </a:p>
          <a:p>
            <a:pPr marL="285750" indent="-285750">
              <a:lnSpc>
                <a:spcPct val="150000"/>
              </a:lnSpc>
              <a:buFont typeface="Arial" panose="020B0604020202020204" pitchFamily="34" charset="0"/>
              <a:buChar char="•"/>
            </a:pPr>
            <a:r>
              <a:rPr kumimoji="1" lang="zh-TW" altLang="en-US" sz="2300" dirty="0">
                <a:latin typeface="Microsoft YaHei" panose="020B0503020204020204" pitchFamily="34" charset="-122"/>
                <a:ea typeface="Microsoft YaHei" panose="020B0503020204020204" pitchFamily="34" charset="-122"/>
              </a:rPr>
              <a:t>我家門前有條水溝很</a:t>
            </a:r>
            <a:r>
              <a:rPr kumimoji="1" lang="zh-TW" altLang="en-US" sz="2300" dirty="0">
                <a:solidFill>
                  <a:srgbClr val="FF0000"/>
                </a:solidFill>
                <a:latin typeface="Microsoft YaHei" panose="020B0503020204020204" pitchFamily="34" charset="-122"/>
                <a:ea typeface="Microsoft YaHei" panose="020B0503020204020204" pitchFamily="34" charset="-122"/>
              </a:rPr>
              <a:t>難過</a:t>
            </a:r>
            <a:r>
              <a:rPr kumimoji="1" lang="zh-TW" altLang="en-US" sz="2300" dirty="0">
                <a:latin typeface="Microsoft YaHei" panose="020B0503020204020204" pitchFamily="34" charset="-122"/>
                <a:ea typeface="Microsoft YaHei" panose="020B0503020204020204" pitchFamily="34" charset="-122"/>
              </a:rPr>
              <a:t>。</a:t>
            </a:r>
            <a:endParaRPr kumimoji="1" lang="en-US" altLang="zh-TW" sz="23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TW" altLang="en-US" sz="2300" dirty="0">
                <a:latin typeface="Microsoft YaHei" panose="020B0503020204020204" pitchFamily="34" charset="-122"/>
                <a:ea typeface="Microsoft YaHei" panose="020B0503020204020204" pitchFamily="34" charset="-122"/>
              </a:rPr>
              <a:t>老師心情更</a:t>
            </a:r>
            <a:r>
              <a:rPr kumimoji="1" lang="zh-TW" altLang="en-US" sz="2300" dirty="0">
                <a:solidFill>
                  <a:srgbClr val="FF0000"/>
                </a:solidFill>
                <a:latin typeface="Microsoft YaHei" panose="020B0503020204020204" pitchFamily="34" charset="-122"/>
                <a:ea typeface="Microsoft YaHei" panose="020B0503020204020204" pitchFamily="34" charset="-122"/>
              </a:rPr>
              <a:t>難過</a:t>
            </a:r>
            <a:r>
              <a:rPr kumimoji="1" lang="zh-TW" altLang="en-US" sz="23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26469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自然語言處理在深度學習的應用</a:t>
            </a:r>
          </a:p>
        </p:txBody>
      </p:sp>
      <p:pic>
        <p:nvPicPr>
          <p:cNvPr id="2" name="15.mp4" descr="15.mp4">
            <a:hlinkClick r:id="" action="ppaction://media"/>
            <a:extLst>
              <a:ext uri="{FF2B5EF4-FFF2-40B4-BE49-F238E27FC236}">
                <a16:creationId xmlns:a16="http://schemas.microsoft.com/office/drawing/2014/main" id="{5A7E52DE-B63A-7A49-8FC2-A38DC4D579E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38520" y="1599759"/>
            <a:ext cx="7996914" cy="4512365"/>
          </a:xfrm>
          <a:prstGeom prst="rect">
            <a:avLst/>
          </a:prstGeom>
        </p:spPr>
      </p:pic>
      <p:sp>
        <p:nvSpPr>
          <p:cNvPr id="3" name="文字方塊 2">
            <a:extLst>
              <a:ext uri="{FF2B5EF4-FFF2-40B4-BE49-F238E27FC236}">
                <a16:creationId xmlns:a16="http://schemas.microsoft.com/office/drawing/2014/main" id="{1AACA5E7-A92B-E744-BEC8-2D1DDF4CDFC6}"/>
              </a:ext>
            </a:extLst>
          </p:cNvPr>
          <p:cNvSpPr txBox="1"/>
          <p:nvPr/>
        </p:nvSpPr>
        <p:spPr>
          <a:xfrm>
            <a:off x="318052" y="6184213"/>
            <a:ext cx="7404652" cy="369332"/>
          </a:xfrm>
          <a:prstGeom prst="rect">
            <a:avLst/>
          </a:prstGeom>
          <a:noFill/>
        </p:spPr>
        <p:txBody>
          <a:bodyPr wrap="square" rtlCol="0">
            <a:spAutoFit/>
          </a:bodyPr>
          <a:lstStyle/>
          <a:p>
            <a:r>
              <a:rPr kumimoji="1" lang="en-US" altLang="zh-TW" dirty="0"/>
              <a:t>Resource: </a:t>
            </a:r>
            <a:r>
              <a:rPr kumimoji="1" lang="en-US" altLang="zh-TW" dirty="0">
                <a:hlinkClick r:id="rId6"/>
              </a:rPr>
              <a:t>GPT-3</a:t>
            </a:r>
            <a:r>
              <a:rPr kumimoji="1" lang="en-US" altLang="zh-TW" dirty="0"/>
              <a:t>, </a:t>
            </a:r>
            <a:r>
              <a:rPr kumimoji="1" lang="en-US" altLang="zh-TW" dirty="0">
                <a:hlinkClick r:id="rId7"/>
              </a:rPr>
              <a:t>https://</a:t>
            </a:r>
            <a:r>
              <a:rPr kumimoji="1" lang="en-US" altLang="zh-TW" dirty="0" err="1">
                <a:hlinkClick r:id="rId7"/>
              </a:rPr>
              <a:t>twitter.com</a:t>
            </a:r>
            <a:r>
              <a:rPr kumimoji="1" lang="en-US" altLang="zh-TW" dirty="0">
                <a:hlinkClick r:id="rId7"/>
              </a:rPr>
              <a:t>/</a:t>
            </a:r>
            <a:r>
              <a:rPr kumimoji="1" lang="en-US" altLang="zh-TW" dirty="0" err="1">
                <a:hlinkClick r:id="rId7"/>
              </a:rPr>
              <a:t>sh_reya</a:t>
            </a:r>
            <a:r>
              <a:rPr kumimoji="1" lang="en-US" altLang="zh-TW" dirty="0">
                <a:hlinkClick r:id="rId7"/>
              </a:rPr>
              <a:t>/status/1284746918959239168</a:t>
            </a:r>
            <a:endParaRPr kumimoji="1" lang="zh-TW" altLang="en-US" dirty="0"/>
          </a:p>
        </p:txBody>
      </p:sp>
      <p:sp>
        <p:nvSpPr>
          <p:cNvPr id="5" name="文字方塊 4">
            <a:extLst>
              <a:ext uri="{FF2B5EF4-FFF2-40B4-BE49-F238E27FC236}">
                <a16:creationId xmlns:a16="http://schemas.microsoft.com/office/drawing/2014/main" id="{57D2076B-9B72-524C-A2B0-C9A01256F71A}"/>
              </a:ext>
            </a:extLst>
          </p:cNvPr>
          <p:cNvSpPr txBox="1"/>
          <p:nvPr/>
        </p:nvSpPr>
        <p:spPr>
          <a:xfrm>
            <a:off x="1654808" y="1671848"/>
            <a:ext cx="1923277" cy="477054"/>
          </a:xfrm>
          <a:prstGeom prst="rect">
            <a:avLst/>
          </a:prstGeom>
          <a:noFill/>
        </p:spPr>
        <p:txBody>
          <a:bodyPr wrap="square" rtlCol="0">
            <a:spAutoFit/>
          </a:bodyPr>
          <a:lstStyle/>
          <a:p>
            <a:r>
              <a:rPr kumimoji="1" lang="en-US" altLang="zh-TW" sz="2500" dirty="0"/>
              <a:t>Text-to-Latex</a:t>
            </a:r>
            <a:endParaRPr kumimoji="1" lang="zh-TW" altLang="en-US" sz="2500" dirty="0"/>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F3EFC621-B45C-8A4E-8A11-FAE57D928B63}"/>
                  </a:ext>
                </a:extLst>
              </p:cNvPr>
              <p:cNvSpPr txBox="1"/>
              <p:nvPr/>
            </p:nvSpPr>
            <p:spPr>
              <a:xfrm>
                <a:off x="3525926" y="1671848"/>
                <a:ext cx="7011266" cy="1100045"/>
              </a:xfrm>
              <a:prstGeom prst="rect">
                <a:avLst/>
              </a:prstGeom>
              <a:noFill/>
            </p:spPr>
            <p:txBody>
              <a:bodyPr wrap="square" rtlCol="0">
                <a:spAutoFit/>
              </a:bodyPr>
              <a:lstStyle/>
              <a:p>
                <a:pPr marL="342900" indent="-342900">
                  <a:buFont typeface="Arial" panose="020B0604020202020204" pitchFamily="34" charset="0"/>
                  <a:buChar char="•"/>
                </a:pPr>
                <a:r>
                  <a:rPr kumimoji="1" lang="en-US" altLang="zh-TW" sz="2500" dirty="0"/>
                  <a:t>x^2+2x </a:t>
                </a:r>
                <a14:m>
                  <m:oMath xmlns:m="http://schemas.openxmlformats.org/officeDocument/2006/math">
                    <m:r>
                      <a:rPr kumimoji="1" lang="en-US" altLang="zh-TW" sz="2500" b="0" i="1" smtClean="0">
                        <a:latin typeface="Cambria Math" panose="02040503050406030204" pitchFamily="18" charset="0"/>
                      </a:rPr>
                      <m:t>→</m:t>
                    </m:r>
                    <m:sSup>
                      <m:sSupPr>
                        <m:ctrlPr>
                          <a:rPr kumimoji="1" lang="en-US" altLang="zh-TW" sz="2500" b="0" i="1" smtClean="0">
                            <a:latin typeface="Cambria Math" panose="02040503050406030204" pitchFamily="18" charset="0"/>
                          </a:rPr>
                        </m:ctrlPr>
                      </m:sSupPr>
                      <m:e>
                        <m:r>
                          <a:rPr kumimoji="1" lang="en-US" altLang="zh-TW" sz="2500" b="0" i="1" smtClean="0">
                            <a:latin typeface="Cambria Math" panose="02040503050406030204" pitchFamily="18" charset="0"/>
                          </a:rPr>
                          <m:t>𝑥</m:t>
                        </m:r>
                      </m:e>
                      <m:sup>
                        <m:r>
                          <a:rPr kumimoji="1" lang="en-US" altLang="zh-TW" sz="2500" b="0" i="1" smtClean="0">
                            <a:latin typeface="Cambria Math" panose="02040503050406030204" pitchFamily="18" charset="0"/>
                          </a:rPr>
                          <m:t>2</m:t>
                        </m:r>
                      </m:sup>
                    </m:sSup>
                    <m:r>
                      <a:rPr kumimoji="1" lang="en-US" altLang="zh-TW" sz="2500" b="0" i="1" smtClean="0">
                        <a:latin typeface="Cambria Math" panose="02040503050406030204" pitchFamily="18" charset="0"/>
                      </a:rPr>
                      <m:t>+2</m:t>
                    </m:r>
                    <m:r>
                      <a:rPr kumimoji="1" lang="en-US" altLang="zh-TW" sz="2500" b="0" i="1" smtClean="0">
                        <a:latin typeface="Cambria Math" panose="02040503050406030204" pitchFamily="18" charset="0"/>
                      </a:rPr>
                      <m:t>𝑥</m:t>
                    </m:r>
                  </m:oMath>
                </a14:m>
                <a:endParaRPr kumimoji="1" lang="en-US" altLang="zh-TW" sz="2500" b="0" dirty="0"/>
              </a:p>
              <a:p>
                <a:pPr marL="342900" indent="-342900">
                  <a:buFont typeface="Arial" panose="020B0604020202020204" pitchFamily="34" charset="0"/>
                  <a:buChar char="•"/>
                </a:pPr>
                <a:r>
                  <a:rPr kumimoji="1" lang="en-US" altLang="zh-TW" sz="2500" b="0" dirty="0"/>
                  <a:t>\</a:t>
                </a:r>
                <a:r>
                  <a:rPr kumimoji="1" lang="en-US" altLang="zh-TW" sz="2500" b="0" dirty="0" err="1"/>
                  <a:t>int_a^b</a:t>
                </a:r>
                <a:r>
                  <a:rPr kumimoji="1" lang="en-US" altLang="zh-TW" sz="2500" b="0" dirty="0"/>
                  <a:t>\frac{f(x)}{g(y)}dx </a:t>
                </a:r>
                <a14:m>
                  <m:oMath xmlns:m="http://schemas.openxmlformats.org/officeDocument/2006/math">
                    <m:r>
                      <a:rPr kumimoji="1" lang="en-US" altLang="zh-TW" sz="2500" b="0" i="1" smtClean="0">
                        <a:latin typeface="Cambria Math" panose="02040503050406030204" pitchFamily="18" charset="0"/>
                      </a:rPr>
                      <m:t>→</m:t>
                    </m:r>
                    <m:nary>
                      <m:naryPr>
                        <m:ctrlPr>
                          <a:rPr kumimoji="1" lang="en-US" altLang="zh-TW" sz="2500" i="1" smtClean="0">
                            <a:latin typeface="Cambria Math" panose="02040503050406030204" pitchFamily="18" charset="0"/>
                          </a:rPr>
                        </m:ctrlPr>
                      </m:naryPr>
                      <m:sub>
                        <m:r>
                          <m:rPr>
                            <m:brk m:alnAt="23"/>
                          </m:rPr>
                          <a:rPr kumimoji="1" lang="en-US" altLang="zh-TW" sz="2500" b="0" i="1" smtClean="0">
                            <a:latin typeface="Cambria Math" panose="02040503050406030204" pitchFamily="18" charset="0"/>
                          </a:rPr>
                          <m:t>𝑎</m:t>
                        </m:r>
                      </m:sub>
                      <m:sup>
                        <m:r>
                          <a:rPr kumimoji="1" lang="en-US" altLang="zh-TW" sz="2500" b="0" i="1" smtClean="0">
                            <a:latin typeface="Cambria Math" panose="02040503050406030204" pitchFamily="18" charset="0"/>
                          </a:rPr>
                          <m:t>𝑏</m:t>
                        </m:r>
                      </m:sup>
                      <m:e>
                        <m:f>
                          <m:fPr>
                            <m:ctrlPr>
                              <a:rPr kumimoji="1" lang="en-US" altLang="zh-TW" sz="2500" b="0" i="1" smtClean="0">
                                <a:latin typeface="Cambria Math" panose="02040503050406030204" pitchFamily="18" charset="0"/>
                              </a:rPr>
                            </m:ctrlPr>
                          </m:fPr>
                          <m:num>
                            <m:r>
                              <a:rPr kumimoji="1" lang="en-US" altLang="zh-TW" sz="2500" b="0" i="1" smtClean="0">
                                <a:latin typeface="Cambria Math" panose="02040503050406030204" pitchFamily="18" charset="0"/>
                              </a:rPr>
                              <m:t>𝑓</m:t>
                            </m:r>
                            <m:d>
                              <m:dPr>
                                <m:ctrlPr>
                                  <a:rPr kumimoji="1" lang="en-US" altLang="zh-TW" sz="2500" b="0" i="1" smtClean="0">
                                    <a:latin typeface="Cambria Math" panose="02040503050406030204" pitchFamily="18" charset="0"/>
                                  </a:rPr>
                                </m:ctrlPr>
                              </m:dPr>
                              <m:e>
                                <m:r>
                                  <a:rPr kumimoji="1" lang="en-US" altLang="zh-TW" sz="2500" b="0" i="1" smtClean="0">
                                    <a:latin typeface="Cambria Math" panose="02040503050406030204" pitchFamily="18" charset="0"/>
                                  </a:rPr>
                                  <m:t>𝑥</m:t>
                                </m:r>
                              </m:e>
                            </m:d>
                          </m:num>
                          <m:den>
                            <m:r>
                              <a:rPr kumimoji="1" lang="en-US" altLang="zh-TW" sz="2500" b="0" i="1" smtClean="0">
                                <a:latin typeface="Cambria Math" panose="02040503050406030204" pitchFamily="18" charset="0"/>
                              </a:rPr>
                              <m:t>𝑔</m:t>
                            </m:r>
                            <m:r>
                              <a:rPr kumimoji="1" lang="en-US" altLang="zh-TW" sz="2500" b="0" i="1" smtClean="0">
                                <a:latin typeface="Cambria Math" panose="02040503050406030204" pitchFamily="18" charset="0"/>
                              </a:rPr>
                              <m:t>(</m:t>
                            </m:r>
                            <m:r>
                              <a:rPr kumimoji="1" lang="en-US" altLang="zh-TW" sz="2500" b="0" i="1" smtClean="0">
                                <a:latin typeface="Cambria Math" panose="02040503050406030204" pitchFamily="18" charset="0"/>
                              </a:rPr>
                              <m:t>𝑦</m:t>
                            </m:r>
                            <m:r>
                              <a:rPr kumimoji="1" lang="en-US" altLang="zh-TW" sz="2500" b="0" i="1" smtClean="0">
                                <a:latin typeface="Cambria Math" panose="02040503050406030204" pitchFamily="18" charset="0"/>
                              </a:rPr>
                              <m:t>)</m:t>
                            </m:r>
                          </m:den>
                        </m:f>
                        <m:r>
                          <a:rPr kumimoji="1" lang="en-US" altLang="zh-TW" sz="2500" b="0" i="1" smtClean="0">
                            <a:latin typeface="Cambria Math" panose="02040503050406030204" pitchFamily="18" charset="0"/>
                          </a:rPr>
                          <m:t>𝑑𝑥</m:t>
                        </m:r>
                      </m:e>
                    </m:nary>
                  </m:oMath>
                </a14:m>
                <a:endParaRPr kumimoji="1" lang="en-US" altLang="zh-TW" sz="2500" dirty="0"/>
              </a:p>
            </p:txBody>
          </p:sp>
        </mc:Choice>
        <mc:Fallback xmlns="">
          <p:sp>
            <p:nvSpPr>
              <p:cNvPr id="6" name="文字方塊 5">
                <a:extLst>
                  <a:ext uri="{FF2B5EF4-FFF2-40B4-BE49-F238E27FC236}">
                    <a16:creationId xmlns:a16="http://schemas.microsoft.com/office/drawing/2014/main" id="{F3EFC621-B45C-8A4E-8A11-FAE57D928B63}"/>
                  </a:ext>
                </a:extLst>
              </p:cNvPr>
              <p:cNvSpPr txBox="1">
                <a:spLocks noRot="1" noChangeAspect="1" noMove="1" noResize="1" noEditPoints="1" noAdjustHandles="1" noChangeArrowheads="1" noChangeShapeType="1" noTextEdit="1"/>
              </p:cNvSpPr>
              <p:nvPr/>
            </p:nvSpPr>
            <p:spPr>
              <a:xfrm>
                <a:off x="3525926" y="1671848"/>
                <a:ext cx="7011266" cy="1100045"/>
              </a:xfrm>
              <a:prstGeom prst="rect">
                <a:avLst/>
              </a:prstGeom>
              <a:blipFill>
                <a:blip r:embed="rId8"/>
                <a:stretch>
                  <a:fillRect l="-1266" t="-26744" b="-9302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7155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6.mp4" descr="16.mp4">
            <a:hlinkClick r:id="" action="ppaction://media"/>
            <a:extLst>
              <a:ext uri="{FF2B5EF4-FFF2-40B4-BE49-F238E27FC236}">
                <a16:creationId xmlns:a16="http://schemas.microsoft.com/office/drawing/2014/main" id="{27EE9233-5D0D-624D-9F0F-42A61C402C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4315" y="1752724"/>
            <a:ext cx="8083369" cy="3958535"/>
          </a:xfrm>
          <a:prstGeom prst="rect">
            <a:avLst/>
          </a:prstGeom>
        </p:spPr>
      </p:pic>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自然語言處理在深度學習的應用</a:t>
            </a:r>
          </a:p>
        </p:txBody>
      </p:sp>
      <p:sp>
        <p:nvSpPr>
          <p:cNvPr id="3" name="文字方塊 2">
            <a:extLst>
              <a:ext uri="{FF2B5EF4-FFF2-40B4-BE49-F238E27FC236}">
                <a16:creationId xmlns:a16="http://schemas.microsoft.com/office/drawing/2014/main" id="{1AACA5E7-A92B-E744-BEC8-2D1DDF4CDFC6}"/>
              </a:ext>
            </a:extLst>
          </p:cNvPr>
          <p:cNvSpPr txBox="1"/>
          <p:nvPr/>
        </p:nvSpPr>
        <p:spPr>
          <a:xfrm>
            <a:off x="318052" y="6184213"/>
            <a:ext cx="6708913" cy="369332"/>
          </a:xfrm>
          <a:prstGeom prst="rect">
            <a:avLst/>
          </a:prstGeom>
          <a:noFill/>
        </p:spPr>
        <p:txBody>
          <a:bodyPr wrap="square" rtlCol="0">
            <a:spAutoFit/>
          </a:bodyPr>
          <a:lstStyle/>
          <a:p>
            <a:r>
              <a:rPr kumimoji="1" lang="en-US" altLang="zh-TW" dirty="0"/>
              <a:t>Resource: </a:t>
            </a:r>
            <a:r>
              <a:rPr kumimoji="1" lang="en-US" altLang="zh-TW" dirty="0">
                <a:hlinkClick r:id="rId6"/>
              </a:rPr>
              <a:t>https://</a:t>
            </a:r>
            <a:r>
              <a:rPr kumimoji="1" lang="en-US" altLang="zh-TW" dirty="0" err="1">
                <a:hlinkClick r:id="rId6"/>
              </a:rPr>
              <a:t>twitter.com</a:t>
            </a:r>
            <a:r>
              <a:rPr kumimoji="1" lang="en-US" altLang="zh-TW" dirty="0">
                <a:hlinkClick r:id="rId6"/>
              </a:rPr>
              <a:t>/</a:t>
            </a:r>
            <a:r>
              <a:rPr kumimoji="1" lang="en-US" altLang="zh-TW" dirty="0" err="1">
                <a:hlinkClick r:id="rId6"/>
              </a:rPr>
              <a:t>pavtalk</a:t>
            </a:r>
            <a:r>
              <a:rPr kumimoji="1" lang="en-US" altLang="zh-TW" dirty="0">
                <a:hlinkClick r:id="rId6"/>
              </a:rPr>
              <a:t>/status/1285410751092416513</a:t>
            </a:r>
            <a:endParaRPr kumimoji="1" lang="zh-TW" altLang="en-US" dirty="0"/>
          </a:p>
        </p:txBody>
      </p:sp>
      <p:sp>
        <p:nvSpPr>
          <p:cNvPr id="5" name="文字方塊 4">
            <a:extLst>
              <a:ext uri="{FF2B5EF4-FFF2-40B4-BE49-F238E27FC236}">
                <a16:creationId xmlns:a16="http://schemas.microsoft.com/office/drawing/2014/main" id="{57D2076B-9B72-524C-A2B0-C9A01256F71A}"/>
              </a:ext>
            </a:extLst>
          </p:cNvPr>
          <p:cNvSpPr txBox="1"/>
          <p:nvPr/>
        </p:nvSpPr>
        <p:spPr>
          <a:xfrm>
            <a:off x="2054315" y="1275670"/>
            <a:ext cx="3255122" cy="477054"/>
          </a:xfrm>
          <a:prstGeom prst="rect">
            <a:avLst/>
          </a:prstGeom>
          <a:noFill/>
        </p:spPr>
        <p:txBody>
          <a:bodyPr wrap="square" rtlCol="0">
            <a:spAutoFit/>
          </a:bodyPr>
          <a:lstStyle/>
          <a:p>
            <a:r>
              <a:rPr kumimoji="1" lang="en-US" altLang="zh-TW" sz="2500" dirty="0"/>
              <a:t>Excel GPT-3 playground</a:t>
            </a:r>
            <a:endParaRPr kumimoji="1" lang="zh-TW" altLang="en-US" sz="2500" dirty="0"/>
          </a:p>
        </p:txBody>
      </p:sp>
    </p:spTree>
    <p:extLst>
      <p:ext uri="{BB962C8B-B14F-4D97-AF65-F5344CB8AC3E}">
        <p14:creationId xmlns:p14="http://schemas.microsoft.com/office/powerpoint/2010/main" val="322879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2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自然語言處理在深度學習的應用</a:t>
            </a:r>
          </a:p>
        </p:txBody>
      </p:sp>
      <p:sp>
        <p:nvSpPr>
          <p:cNvPr id="3" name="文字方塊 2">
            <a:extLst>
              <a:ext uri="{FF2B5EF4-FFF2-40B4-BE49-F238E27FC236}">
                <a16:creationId xmlns:a16="http://schemas.microsoft.com/office/drawing/2014/main" id="{1AACA5E7-A92B-E744-BEC8-2D1DDF4CDFC6}"/>
              </a:ext>
            </a:extLst>
          </p:cNvPr>
          <p:cNvSpPr txBox="1"/>
          <p:nvPr/>
        </p:nvSpPr>
        <p:spPr>
          <a:xfrm>
            <a:off x="318052" y="6184213"/>
            <a:ext cx="7215809" cy="369332"/>
          </a:xfrm>
          <a:prstGeom prst="rect">
            <a:avLst/>
          </a:prstGeom>
          <a:noFill/>
        </p:spPr>
        <p:txBody>
          <a:bodyPr wrap="square" rtlCol="0">
            <a:spAutoFit/>
          </a:bodyPr>
          <a:lstStyle/>
          <a:p>
            <a:r>
              <a:rPr kumimoji="1" lang="en-US" altLang="zh-TW" dirty="0"/>
              <a:t>Resource: </a:t>
            </a:r>
            <a:r>
              <a:rPr kumimoji="1" lang="en-US" altLang="zh-TW" dirty="0">
                <a:hlinkClick r:id="rId5"/>
              </a:rPr>
              <a:t>https://</a:t>
            </a:r>
            <a:r>
              <a:rPr kumimoji="1" lang="en-US" altLang="zh-TW" dirty="0" err="1">
                <a:hlinkClick r:id="rId5"/>
              </a:rPr>
              <a:t>twitter.com</a:t>
            </a:r>
            <a:r>
              <a:rPr kumimoji="1" lang="en-US" altLang="zh-TW" dirty="0">
                <a:hlinkClick r:id="rId5"/>
              </a:rPr>
              <a:t>/</a:t>
            </a:r>
            <a:r>
              <a:rPr kumimoji="1" lang="en-US" altLang="zh-TW" dirty="0" err="1">
                <a:hlinkClick r:id="rId5"/>
              </a:rPr>
              <a:t>OthersideAI</a:t>
            </a:r>
            <a:r>
              <a:rPr kumimoji="1" lang="en-US" altLang="zh-TW" dirty="0">
                <a:hlinkClick r:id="rId5"/>
              </a:rPr>
              <a:t>/status/1285776335638614017</a:t>
            </a:r>
            <a:endParaRPr kumimoji="1" lang="zh-TW" altLang="en-US" dirty="0"/>
          </a:p>
        </p:txBody>
      </p:sp>
      <p:pic>
        <p:nvPicPr>
          <p:cNvPr id="2" name="17.mp4" descr="17.mp4">
            <a:hlinkClick r:id="" action="ppaction://media"/>
            <a:extLst>
              <a:ext uri="{FF2B5EF4-FFF2-40B4-BE49-F238E27FC236}">
                <a16:creationId xmlns:a16="http://schemas.microsoft.com/office/drawing/2014/main" id="{759E0EAE-DC87-E542-9A4E-AA2D2784F2E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43339" y="1230262"/>
            <a:ext cx="5105321" cy="4953951"/>
          </a:xfrm>
          <a:prstGeom prst="rect">
            <a:avLst/>
          </a:prstGeom>
        </p:spPr>
      </p:pic>
      <p:sp>
        <p:nvSpPr>
          <p:cNvPr id="6" name="文字方塊 5">
            <a:extLst>
              <a:ext uri="{FF2B5EF4-FFF2-40B4-BE49-F238E27FC236}">
                <a16:creationId xmlns:a16="http://schemas.microsoft.com/office/drawing/2014/main" id="{30C01D66-4F1C-2E4C-BE15-28016386741A}"/>
              </a:ext>
            </a:extLst>
          </p:cNvPr>
          <p:cNvSpPr txBox="1"/>
          <p:nvPr/>
        </p:nvSpPr>
        <p:spPr>
          <a:xfrm>
            <a:off x="1060174" y="1376621"/>
            <a:ext cx="2261191" cy="446276"/>
          </a:xfrm>
          <a:prstGeom prst="rect">
            <a:avLst/>
          </a:prstGeom>
          <a:noFill/>
        </p:spPr>
        <p:txBody>
          <a:bodyPr wrap="square" rtlCol="0">
            <a:spAutoFit/>
          </a:bodyPr>
          <a:lstStyle/>
          <a:p>
            <a:r>
              <a:rPr kumimoji="1" lang="en-US" altLang="zh-TW" sz="2300" dirty="0"/>
              <a:t>Email generation</a:t>
            </a:r>
            <a:endParaRPr kumimoji="1" lang="zh-TW" altLang="en-US" sz="2300" dirty="0"/>
          </a:p>
        </p:txBody>
      </p:sp>
    </p:spTree>
    <p:extLst>
      <p:ext uri="{BB962C8B-B14F-4D97-AF65-F5344CB8AC3E}">
        <p14:creationId xmlns:p14="http://schemas.microsoft.com/office/powerpoint/2010/main" val="61421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3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自然語言處理在深度學習的應用</a:t>
            </a:r>
          </a:p>
        </p:txBody>
      </p:sp>
      <p:sp>
        <p:nvSpPr>
          <p:cNvPr id="10" name="文字方塊 9">
            <a:extLst>
              <a:ext uri="{FF2B5EF4-FFF2-40B4-BE49-F238E27FC236}">
                <a16:creationId xmlns:a16="http://schemas.microsoft.com/office/drawing/2014/main" id="{8CE57D18-F2DA-4B49-8F34-1A1D9686C222}"/>
              </a:ext>
            </a:extLst>
          </p:cNvPr>
          <p:cNvSpPr txBox="1"/>
          <p:nvPr/>
        </p:nvSpPr>
        <p:spPr>
          <a:xfrm>
            <a:off x="132527" y="6214472"/>
            <a:ext cx="1962150" cy="369332"/>
          </a:xfrm>
          <a:prstGeom prst="rect">
            <a:avLst/>
          </a:prstGeom>
          <a:noFill/>
        </p:spPr>
        <p:txBody>
          <a:bodyPr wrap="square" rtlCol="0">
            <a:spAutoFit/>
          </a:bodyPr>
          <a:lstStyle/>
          <a:p>
            <a:r>
              <a:rPr kumimoji="1" lang="en-US" altLang="zh-TW" dirty="0"/>
              <a:t>Resource: </a:t>
            </a:r>
            <a:r>
              <a:rPr lang="en-US" altLang="zh-TW" dirty="0">
                <a:hlinkClick r:id="rId3"/>
              </a:rPr>
              <a:t>GPT-3</a:t>
            </a:r>
            <a:endParaRPr kumimoji="1" lang="zh-TW" altLang="en-US" dirty="0"/>
          </a:p>
        </p:txBody>
      </p:sp>
      <p:sp>
        <p:nvSpPr>
          <p:cNvPr id="11" name="圓角矩形 10">
            <a:extLst>
              <a:ext uri="{FF2B5EF4-FFF2-40B4-BE49-F238E27FC236}">
                <a16:creationId xmlns:a16="http://schemas.microsoft.com/office/drawing/2014/main" id="{11D0452B-40B8-1C4F-B70C-49D4A4949120}"/>
              </a:ext>
            </a:extLst>
          </p:cNvPr>
          <p:cNvSpPr/>
          <p:nvPr/>
        </p:nvSpPr>
        <p:spPr>
          <a:xfrm>
            <a:off x="9325798" y="1552429"/>
            <a:ext cx="2749898" cy="1076471"/>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500" dirty="0">
                <a:latin typeface="Microsoft YaHei" panose="020B0503020204020204" pitchFamily="34" charset="-122"/>
                <a:ea typeface="Microsoft YaHei" panose="020B0503020204020204" pitchFamily="34" charset="-122"/>
              </a:rPr>
              <a:t>GPT-3</a:t>
            </a:r>
          </a:p>
        </p:txBody>
      </p:sp>
      <p:sp>
        <p:nvSpPr>
          <p:cNvPr id="12" name="圓角矩形 11">
            <a:extLst>
              <a:ext uri="{FF2B5EF4-FFF2-40B4-BE49-F238E27FC236}">
                <a16:creationId xmlns:a16="http://schemas.microsoft.com/office/drawing/2014/main" id="{6157E4FC-E5B2-2446-8834-3FD2C64EED0D}"/>
              </a:ext>
            </a:extLst>
          </p:cNvPr>
          <p:cNvSpPr/>
          <p:nvPr/>
        </p:nvSpPr>
        <p:spPr>
          <a:xfrm>
            <a:off x="9325798" y="2746536"/>
            <a:ext cx="2749898" cy="1076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500" dirty="0">
                <a:latin typeface="Microsoft YaHei" panose="020B0503020204020204" pitchFamily="34" charset="-122"/>
                <a:ea typeface="Microsoft YaHei" panose="020B0503020204020204" pitchFamily="34" charset="-122"/>
              </a:rPr>
              <a:t>人類</a:t>
            </a:r>
            <a:endParaRPr kumimoji="1" lang="en-US" altLang="zh-TW" sz="2500" dirty="0">
              <a:latin typeface="Microsoft YaHei" panose="020B0503020204020204" pitchFamily="34" charset="-122"/>
              <a:ea typeface="Microsoft YaHei" panose="020B0503020204020204" pitchFamily="34" charset="-122"/>
            </a:endParaRPr>
          </a:p>
        </p:txBody>
      </p:sp>
      <p:sp>
        <p:nvSpPr>
          <p:cNvPr id="3" name="文字方塊 2">
            <a:extLst>
              <a:ext uri="{FF2B5EF4-FFF2-40B4-BE49-F238E27FC236}">
                <a16:creationId xmlns:a16="http://schemas.microsoft.com/office/drawing/2014/main" id="{5E69B0E6-9227-A141-912C-77C4D85F3731}"/>
              </a:ext>
            </a:extLst>
          </p:cNvPr>
          <p:cNvSpPr txBox="1"/>
          <p:nvPr/>
        </p:nvSpPr>
        <p:spPr>
          <a:xfrm>
            <a:off x="132527" y="1468516"/>
            <a:ext cx="8756072" cy="4693593"/>
          </a:xfrm>
          <a:prstGeom prst="rect">
            <a:avLst/>
          </a:prstGeom>
          <a:noFill/>
        </p:spPr>
        <p:txBody>
          <a:bodyPr wrap="square" rtlCol="0">
            <a:spAutoFit/>
          </a:bodyPr>
          <a:lstStyle/>
          <a:p>
            <a:pPr algn="just"/>
            <a:r>
              <a:rPr lang="en" altLang="zh-TW" sz="2300" dirty="0">
                <a:solidFill>
                  <a:srgbClr val="FF0000"/>
                </a:solidFill>
                <a:latin typeface="Microsoft YaHei" panose="020B0503020204020204" pitchFamily="34" charset="-122"/>
                <a:ea typeface="Microsoft YaHei" panose="020B0503020204020204" pitchFamily="34" charset="-122"/>
              </a:rPr>
              <a:t>Title</a:t>
            </a:r>
            <a:r>
              <a:rPr lang="zh-TW" altLang="en" sz="2300" dirty="0">
                <a:solidFill>
                  <a:srgbClr val="FF0000"/>
                </a:solidFill>
                <a:latin typeface="Microsoft YaHei" panose="020B0503020204020204" pitchFamily="34" charset="-122"/>
                <a:ea typeface="Microsoft YaHei" panose="020B0503020204020204" pitchFamily="34" charset="-122"/>
              </a:rPr>
              <a:t>：</a:t>
            </a:r>
            <a:r>
              <a:rPr lang="en" altLang="zh-TW" sz="2300" dirty="0">
                <a:solidFill>
                  <a:srgbClr val="FF0000"/>
                </a:solidFill>
                <a:latin typeface="Microsoft YaHei" panose="020B0503020204020204" pitchFamily="34" charset="-122"/>
                <a:ea typeface="Microsoft YaHei" panose="020B0503020204020204" pitchFamily="34" charset="-122"/>
              </a:rPr>
              <a:t>Star’s Tux Promise Draws Megyn Kelly’s Sarcasm</a:t>
            </a:r>
          </a:p>
          <a:p>
            <a:pPr algn="just"/>
            <a:r>
              <a:rPr lang="en" altLang="zh-TW" sz="2300" dirty="0">
                <a:solidFill>
                  <a:srgbClr val="FF0000"/>
                </a:solidFill>
                <a:latin typeface="Microsoft YaHei" panose="020B0503020204020204" pitchFamily="34" charset="-122"/>
                <a:ea typeface="Microsoft YaHei" panose="020B0503020204020204" pitchFamily="34" charset="-122"/>
              </a:rPr>
              <a:t>Subtitle</a:t>
            </a:r>
            <a:r>
              <a:rPr lang="zh-TW" altLang="en" sz="2300" dirty="0">
                <a:solidFill>
                  <a:srgbClr val="FF0000"/>
                </a:solidFill>
                <a:latin typeface="Microsoft YaHei" panose="020B0503020204020204" pitchFamily="34" charset="-122"/>
                <a:ea typeface="Microsoft YaHei" panose="020B0503020204020204" pitchFamily="34" charset="-122"/>
              </a:rPr>
              <a:t>：</a:t>
            </a:r>
            <a:r>
              <a:rPr lang="en" altLang="zh-TW" sz="2300" dirty="0">
                <a:solidFill>
                  <a:srgbClr val="FF0000"/>
                </a:solidFill>
                <a:latin typeface="Microsoft YaHei" panose="020B0503020204020204" pitchFamily="34" charset="-122"/>
                <a:ea typeface="Microsoft YaHei" panose="020B0503020204020204" pitchFamily="34" charset="-122"/>
              </a:rPr>
              <a:t>Joaquin Phoenix pledged to not change for each awards event</a:t>
            </a:r>
          </a:p>
          <a:p>
            <a:pPr algn="just"/>
            <a:r>
              <a:rPr lang="en" altLang="zh-TW" sz="2300" dirty="0">
                <a:latin typeface="Microsoft YaHei" panose="020B0503020204020204" pitchFamily="34" charset="-122"/>
                <a:ea typeface="Microsoft YaHei" panose="020B0503020204020204" pitchFamily="34" charset="-122"/>
              </a:rPr>
              <a:t>Article</a:t>
            </a:r>
            <a:r>
              <a:rPr lang="zh-TW" altLang="en" sz="2300" dirty="0">
                <a:latin typeface="Microsoft YaHei" panose="020B0503020204020204" pitchFamily="34" charset="-122"/>
                <a:ea typeface="Microsoft YaHei" panose="020B0503020204020204" pitchFamily="34" charset="-122"/>
              </a:rPr>
              <a:t>：</a:t>
            </a:r>
            <a:r>
              <a:rPr lang="en" altLang="zh-TW" sz="2300" dirty="0">
                <a:latin typeface="Microsoft YaHei" panose="020B0503020204020204" pitchFamily="34" charset="-122"/>
                <a:ea typeface="Microsoft YaHei" panose="020B0503020204020204" pitchFamily="34" charset="-122"/>
              </a:rPr>
              <a:t>A year ago, Joaquin Phoenix made headlines when he appeared on the red carpet at the Golden Globes wearing a tuxedo with a paper bag over his head that read, “I am a shape-shifter. I can only change myself.” It was a promise to not change to fit into the Hollywood mold: “I think it’s a really special thing to say, ‘This is what’s inside of me, I’m proud of it, and I’m not going to be ashamed because of the way that someone else thinks I should be.” Now, it’s the Oscars, and Phoenix is at it again. But this time, his publicist is saying he’ll be wearing a tux no matter what.</a:t>
            </a:r>
          </a:p>
        </p:txBody>
      </p:sp>
    </p:spTree>
    <p:extLst>
      <p:ext uri="{BB962C8B-B14F-4D97-AF65-F5344CB8AC3E}">
        <p14:creationId xmlns:p14="http://schemas.microsoft.com/office/powerpoint/2010/main" val="546993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自然語言處理在深度學習的應用</a:t>
            </a:r>
          </a:p>
        </p:txBody>
      </p:sp>
      <p:sp>
        <p:nvSpPr>
          <p:cNvPr id="10" name="文字方塊 9">
            <a:extLst>
              <a:ext uri="{FF2B5EF4-FFF2-40B4-BE49-F238E27FC236}">
                <a16:creationId xmlns:a16="http://schemas.microsoft.com/office/drawing/2014/main" id="{8CE57D18-F2DA-4B49-8F34-1A1D9686C222}"/>
              </a:ext>
            </a:extLst>
          </p:cNvPr>
          <p:cNvSpPr txBox="1"/>
          <p:nvPr/>
        </p:nvSpPr>
        <p:spPr>
          <a:xfrm>
            <a:off x="132527" y="6214472"/>
            <a:ext cx="1962150" cy="369332"/>
          </a:xfrm>
          <a:prstGeom prst="rect">
            <a:avLst/>
          </a:prstGeom>
          <a:noFill/>
        </p:spPr>
        <p:txBody>
          <a:bodyPr wrap="square" rtlCol="0">
            <a:spAutoFit/>
          </a:bodyPr>
          <a:lstStyle/>
          <a:p>
            <a:r>
              <a:rPr kumimoji="1" lang="en-US" altLang="zh-TW" dirty="0"/>
              <a:t>Resource: </a:t>
            </a:r>
            <a:r>
              <a:rPr lang="en-US" altLang="zh-TW" dirty="0">
                <a:hlinkClick r:id="rId3"/>
              </a:rPr>
              <a:t>GPT-3</a:t>
            </a:r>
            <a:endParaRPr kumimoji="1" lang="zh-TW" altLang="en-US" dirty="0"/>
          </a:p>
        </p:txBody>
      </p:sp>
      <p:sp>
        <p:nvSpPr>
          <p:cNvPr id="9" name="文字方塊 8">
            <a:extLst>
              <a:ext uri="{FF2B5EF4-FFF2-40B4-BE49-F238E27FC236}">
                <a16:creationId xmlns:a16="http://schemas.microsoft.com/office/drawing/2014/main" id="{8F1FBC07-6B7F-2E47-A965-6E5FFC66B076}"/>
              </a:ext>
            </a:extLst>
          </p:cNvPr>
          <p:cNvSpPr txBox="1"/>
          <p:nvPr/>
        </p:nvSpPr>
        <p:spPr>
          <a:xfrm>
            <a:off x="132527" y="1468516"/>
            <a:ext cx="9094600" cy="4708981"/>
          </a:xfrm>
          <a:prstGeom prst="rect">
            <a:avLst/>
          </a:prstGeom>
          <a:noFill/>
        </p:spPr>
        <p:txBody>
          <a:bodyPr wrap="square" rtlCol="0">
            <a:spAutoFit/>
          </a:bodyPr>
          <a:lstStyle/>
          <a:p>
            <a:pPr algn="just"/>
            <a:r>
              <a:rPr lang="en" altLang="zh-TW" sz="2500" dirty="0">
                <a:solidFill>
                  <a:srgbClr val="FF0000"/>
                </a:solidFill>
                <a:latin typeface="Microsoft YaHei" panose="020B0503020204020204" pitchFamily="34" charset="-122"/>
                <a:ea typeface="Microsoft YaHei" panose="020B0503020204020204" pitchFamily="34" charset="-122"/>
              </a:rPr>
              <a:t>Title</a:t>
            </a:r>
            <a:r>
              <a:rPr lang="zh-TW" altLang="en" sz="2500" dirty="0">
                <a:solidFill>
                  <a:srgbClr val="FF0000"/>
                </a:solidFill>
                <a:latin typeface="Microsoft YaHei" panose="020B0503020204020204" pitchFamily="34" charset="-122"/>
                <a:ea typeface="Microsoft YaHei" panose="020B0503020204020204" pitchFamily="34" charset="-122"/>
              </a:rPr>
              <a:t>：</a:t>
            </a:r>
            <a:r>
              <a:rPr lang="en" altLang="zh-TW" sz="2500" dirty="0">
                <a:solidFill>
                  <a:srgbClr val="FF0000"/>
                </a:solidFill>
                <a:latin typeface="Microsoft YaHei" panose="020B0503020204020204" pitchFamily="34" charset="-122"/>
                <a:ea typeface="Microsoft YaHei" panose="020B0503020204020204" pitchFamily="34" charset="-122"/>
              </a:rPr>
              <a:t>Star’s Tux Promise Draws Megyn Kelly’s Sarcasm</a:t>
            </a:r>
          </a:p>
          <a:p>
            <a:pPr algn="just"/>
            <a:r>
              <a:rPr lang="en" altLang="zh-TW" sz="2500" dirty="0">
                <a:solidFill>
                  <a:srgbClr val="FF0000"/>
                </a:solidFill>
                <a:latin typeface="Microsoft YaHei" panose="020B0503020204020204" pitchFamily="34" charset="-122"/>
                <a:ea typeface="Microsoft YaHei" panose="020B0503020204020204" pitchFamily="34" charset="-122"/>
              </a:rPr>
              <a:t>Subtitle</a:t>
            </a:r>
            <a:r>
              <a:rPr lang="zh-TW" altLang="en" sz="2500" dirty="0">
                <a:solidFill>
                  <a:srgbClr val="FF0000"/>
                </a:solidFill>
                <a:latin typeface="Microsoft YaHei" panose="020B0503020204020204" pitchFamily="34" charset="-122"/>
                <a:ea typeface="Microsoft YaHei" panose="020B0503020204020204" pitchFamily="34" charset="-122"/>
              </a:rPr>
              <a:t>：</a:t>
            </a:r>
            <a:r>
              <a:rPr lang="en" altLang="zh-TW" sz="2500" dirty="0">
                <a:solidFill>
                  <a:srgbClr val="FF0000"/>
                </a:solidFill>
                <a:latin typeface="Microsoft YaHei" panose="020B0503020204020204" pitchFamily="34" charset="-122"/>
                <a:ea typeface="Microsoft YaHei" panose="020B0503020204020204" pitchFamily="34" charset="-122"/>
              </a:rPr>
              <a:t>Joaquin Phoenix pledged to not change for each awards event</a:t>
            </a:r>
          </a:p>
          <a:p>
            <a:pPr algn="just"/>
            <a:r>
              <a:rPr lang="en" altLang="zh-TW" sz="2500" dirty="0">
                <a:latin typeface="Microsoft YaHei" panose="020B0503020204020204" pitchFamily="34" charset="-122"/>
                <a:ea typeface="Microsoft YaHei" panose="020B0503020204020204" pitchFamily="34" charset="-122"/>
              </a:rPr>
              <a:t>Article</a:t>
            </a:r>
            <a:r>
              <a:rPr lang="zh-TW" altLang="en" sz="2500" dirty="0">
                <a:latin typeface="Microsoft YaHei" panose="020B0503020204020204" pitchFamily="34" charset="-122"/>
                <a:ea typeface="Microsoft YaHei" panose="020B0503020204020204" pitchFamily="34" charset="-122"/>
              </a:rPr>
              <a:t>：</a:t>
            </a:r>
            <a:r>
              <a:rPr lang="en" altLang="zh-TW" sz="2500" dirty="0">
                <a:latin typeface="Microsoft YaHei" panose="020B0503020204020204" pitchFamily="34" charset="-122"/>
                <a:ea typeface="Microsoft YaHei" panose="020B0503020204020204" pitchFamily="34" charset="-122"/>
              </a:rPr>
              <a:t>PETA praised Joaquin Phoenix, actor and climate change activist, for announcing that he'll wear the same tuxedo to every Hollywood awards event this season to reduce waste. Stella McCartney, who designed his classic black tux, also was impressed. Former Fox News and NBC host Megyn Kelly was not, People reports. "How out of touch are these ppl?? Oh the sacrifice!" Kelly tweeted after a woman posted that her husband wears the same firefighter ensemble every day.</a:t>
            </a:r>
          </a:p>
        </p:txBody>
      </p:sp>
      <p:sp>
        <p:nvSpPr>
          <p:cNvPr id="15" name="圓角矩形 14">
            <a:extLst>
              <a:ext uri="{FF2B5EF4-FFF2-40B4-BE49-F238E27FC236}">
                <a16:creationId xmlns:a16="http://schemas.microsoft.com/office/drawing/2014/main" id="{2A63B0B8-DA28-5847-AA0C-096D7E520F98}"/>
              </a:ext>
            </a:extLst>
          </p:cNvPr>
          <p:cNvSpPr/>
          <p:nvPr/>
        </p:nvSpPr>
        <p:spPr>
          <a:xfrm>
            <a:off x="9325798" y="1552429"/>
            <a:ext cx="2749898" cy="1076471"/>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500" dirty="0">
                <a:latin typeface="Microsoft YaHei" panose="020B0503020204020204" pitchFamily="34" charset="-122"/>
                <a:ea typeface="Microsoft YaHei" panose="020B0503020204020204" pitchFamily="34" charset="-122"/>
              </a:rPr>
              <a:t>GPT-3</a:t>
            </a:r>
          </a:p>
        </p:txBody>
      </p:sp>
      <p:sp>
        <p:nvSpPr>
          <p:cNvPr id="16" name="圓角矩形 15">
            <a:extLst>
              <a:ext uri="{FF2B5EF4-FFF2-40B4-BE49-F238E27FC236}">
                <a16:creationId xmlns:a16="http://schemas.microsoft.com/office/drawing/2014/main" id="{B3BDF6AC-7993-0747-A68C-967A9C5AB47B}"/>
              </a:ext>
            </a:extLst>
          </p:cNvPr>
          <p:cNvSpPr/>
          <p:nvPr/>
        </p:nvSpPr>
        <p:spPr>
          <a:xfrm>
            <a:off x="9325798" y="2746536"/>
            <a:ext cx="2749898" cy="1076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500" dirty="0">
                <a:latin typeface="Microsoft YaHei" panose="020B0503020204020204" pitchFamily="34" charset="-122"/>
                <a:ea typeface="Microsoft YaHei" panose="020B0503020204020204" pitchFamily="34" charset="-122"/>
              </a:rPr>
              <a:t>人類</a:t>
            </a:r>
            <a:endParaRPr kumimoji="1" lang="en-US" altLang="zh-TW" sz="25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00846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自然語言處理在深度學習的應用</a:t>
            </a:r>
          </a:p>
        </p:txBody>
      </p:sp>
      <p:sp>
        <p:nvSpPr>
          <p:cNvPr id="9" name="文字方塊 8">
            <a:extLst>
              <a:ext uri="{FF2B5EF4-FFF2-40B4-BE49-F238E27FC236}">
                <a16:creationId xmlns:a16="http://schemas.microsoft.com/office/drawing/2014/main" id="{D536133D-81F8-D04F-AABD-18FD1CFB710C}"/>
              </a:ext>
            </a:extLst>
          </p:cNvPr>
          <p:cNvSpPr txBox="1"/>
          <p:nvPr/>
        </p:nvSpPr>
        <p:spPr>
          <a:xfrm>
            <a:off x="2320636" y="2951946"/>
            <a:ext cx="7550727" cy="954107"/>
          </a:xfrm>
          <a:prstGeom prst="rect">
            <a:avLst/>
          </a:prstGeom>
          <a:noFill/>
        </p:spPr>
        <p:txBody>
          <a:bodyPr wrap="square" rtlCol="0">
            <a:spAutoFit/>
          </a:bodyPr>
          <a:lstStyle/>
          <a:p>
            <a:r>
              <a:rPr kumimoji="1" lang="zh-TW" altLang="en-US" sz="2800" dirty="0">
                <a:latin typeface="Microsoft YaHei" panose="020B0503020204020204" pitchFamily="34" charset="-122"/>
                <a:ea typeface="Microsoft YaHei" panose="020B0503020204020204" pitchFamily="34" charset="-122"/>
              </a:rPr>
              <a:t>在你的研究領域、工作環境中有哪些資料具有</a:t>
            </a:r>
            <a:r>
              <a:rPr kumimoji="1" lang="en-US" altLang="zh-TW" sz="2800" dirty="0">
                <a:latin typeface="Microsoft YaHei" panose="020B0503020204020204" pitchFamily="34" charset="-122"/>
                <a:ea typeface="Microsoft YaHei" panose="020B0503020204020204" pitchFamily="34" charset="-122"/>
              </a:rPr>
              <a:t> </a:t>
            </a:r>
            <a:r>
              <a:rPr kumimoji="1" lang="en-US" altLang="zh-TW" sz="2800" dirty="0">
                <a:solidFill>
                  <a:srgbClr val="FF0000"/>
                </a:solidFill>
                <a:latin typeface="Microsoft YaHei" panose="020B0503020204020204" pitchFamily="34" charset="-122"/>
                <a:ea typeface="Microsoft YaHei" panose="020B0503020204020204" pitchFamily="34" charset="-122"/>
              </a:rPr>
              <a:t>RNN</a:t>
            </a:r>
            <a:r>
              <a:rPr kumimoji="1" lang="zh-TW" altLang="en-US" sz="2800" dirty="0">
                <a:latin typeface="Microsoft YaHei" panose="020B0503020204020204" pitchFamily="34" charset="-122"/>
                <a:ea typeface="Microsoft YaHei" panose="020B0503020204020204" pitchFamily="34" charset="-122"/>
              </a:rPr>
              <a:t> 或是 </a:t>
            </a:r>
            <a:r>
              <a:rPr kumimoji="1" lang="en-US" altLang="zh-TW" sz="2800" dirty="0">
                <a:solidFill>
                  <a:srgbClr val="FF0000"/>
                </a:solidFill>
                <a:latin typeface="Microsoft YaHei" panose="020B0503020204020204" pitchFamily="34" charset="-122"/>
                <a:ea typeface="Microsoft YaHei" panose="020B0503020204020204" pitchFamily="34" charset="-122"/>
              </a:rPr>
              <a:t>Seq2seq</a:t>
            </a:r>
            <a:r>
              <a:rPr kumimoji="1" lang="en-US" altLang="zh-TW" sz="2800" dirty="0">
                <a:latin typeface="Microsoft YaHei" panose="020B0503020204020204" pitchFamily="34" charset="-122"/>
                <a:ea typeface="Microsoft YaHei" panose="020B0503020204020204" pitchFamily="34" charset="-122"/>
              </a:rPr>
              <a:t> </a:t>
            </a:r>
            <a:r>
              <a:rPr kumimoji="1" lang="zh-TW" altLang="en-US" sz="2800" dirty="0">
                <a:latin typeface="Microsoft YaHei" panose="020B0503020204020204" pitchFamily="34" charset="-122"/>
                <a:ea typeface="Microsoft YaHei" panose="020B0503020204020204" pitchFamily="34" charset="-122"/>
              </a:rPr>
              <a:t>的性質？</a:t>
            </a:r>
          </a:p>
        </p:txBody>
      </p:sp>
    </p:spTree>
    <p:extLst>
      <p:ext uri="{BB962C8B-B14F-4D97-AF65-F5344CB8AC3E}">
        <p14:creationId xmlns:p14="http://schemas.microsoft.com/office/powerpoint/2010/main" val="3107954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37C87F6-CE0F-4697-81B1-6360AFBF199A}"/>
              </a:ext>
            </a:extLst>
          </p:cNvPr>
          <p:cNvSpPr>
            <a:spLocks noGrp="1"/>
          </p:cNvSpPr>
          <p:nvPr>
            <p:ph sz="quarter" idx="10"/>
          </p:nvPr>
        </p:nvSpPr>
        <p:spPr/>
        <p:txBody>
          <a:bodyPr/>
          <a:lstStyle/>
          <a:p>
            <a:r>
              <a:rPr lang="zh-TW" altLang="en-US" dirty="0"/>
              <a:t>康文瑋</a:t>
            </a:r>
          </a:p>
        </p:txBody>
      </p:sp>
      <p:sp>
        <p:nvSpPr>
          <p:cNvPr id="3" name="內容版面配置區 2">
            <a:extLst>
              <a:ext uri="{FF2B5EF4-FFF2-40B4-BE49-F238E27FC236}">
                <a16:creationId xmlns:a16="http://schemas.microsoft.com/office/drawing/2014/main" id="{0DBCD181-02E4-4ABE-AD89-45C8B93B0519}"/>
              </a:ext>
            </a:extLst>
          </p:cNvPr>
          <p:cNvSpPr>
            <a:spLocks noGrp="1"/>
          </p:cNvSpPr>
          <p:nvPr>
            <p:ph sz="quarter" idx="11"/>
          </p:nvPr>
        </p:nvSpPr>
        <p:spPr/>
        <p:txBody>
          <a:bodyPr/>
          <a:lstStyle/>
          <a:p>
            <a:r>
              <a:rPr lang="en-US" altLang="zh-TW" dirty="0"/>
              <a:t>AI </a:t>
            </a:r>
            <a:r>
              <a:rPr lang="zh-TW" altLang="en-US" dirty="0"/>
              <a:t>工程師</a:t>
            </a:r>
          </a:p>
        </p:txBody>
      </p:sp>
      <p:sp>
        <p:nvSpPr>
          <p:cNvPr id="4" name="內容版面配置區 3">
            <a:extLst>
              <a:ext uri="{FF2B5EF4-FFF2-40B4-BE49-F238E27FC236}">
                <a16:creationId xmlns:a16="http://schemas.microsoft.com/office/drawing/2014/main" id="{5E543F4D-45AE-422A-90A0-B9BABB84F170}"/>
              </a:ext>
            </a:extLst>
          </p:cNvPr>
          <p:cNvSpPr>
            <a:spLocks noGrp="1"/>
          </p:cNvSpPr>
          <p:nvPr>
            <p:ph sz="quarter" idx="12"/>
          </p:nvPr>
        </p:nvSpPr>
        <p:spPr/>
        <p:txBody>
          <a:bodyPr/>
          <a:lstStyle/>
          <a:p>
            <a:r>
              <a:rPr lang="en-US" altLang="zh-TW" dirty="0"/>
              <a:t>02-6605-0608</a:t>
            </a:r>
            <a:endParaRPr lang="zh-TW" altLang="en-US" dirty="0"/>
          </a:p>
        </p:txBody>
      </p:sp>
      <p:sp>
        <p:nvSpPr>
          <p:cNvPr id="7" name="內容版面配置區 6">
            <a:extLst>
              <a:ext uri="{FF2B5EF4-FFF2-40B4-BE49-F238E27FC236}">
                <a16:creationId xmlns:a16="http://schemas.microsoft.com/office/drawing/2014/main" id="{95CDA470-BB4B-476D-BFAE-D09083D682BE}"/>
              </a:ext>
            </a:extLst>
          </p:cNvPr>
          <p:cNvSpPr>
            <a:spLocks noGrp="1"/>
          </p:cNvSpPr>
          <p:nvPr>
            <p:ph sz="quarter" idx="14"/>
          </p:nvPr>
        </p:nvSpPr>
        <p:spPr/>
        <p:txBody>
          <a:bodyPr/>
          <a:lstStyle/>
          <a:p>
            <a:r>
              <a:rPr lang="en-US" altLang="zh-TW" dirty="0"/>
              <a:t>0978-871-853</a:t>
            </a:r>
            <a:endParaRPr lang="zh-TW" altLang="en-US" dirty="0"/>
          </a:p>
        </p:txBody>
      </p:sp>
      <p:sp>
        <p:nvSpPr>
          <p:cNvPr id="8" name="內容版面配置區 7">
            <a:extLst>
              <a:ext uri="{FF2B5EF4-FFF2-40B4-BE49-F238E27FC236}">
                <a16:creationId xmlns:a16="http://schemas.microsoft.com/office/drawing/2014/main" id="{A940A113-7906-4BFB-90AA-4B26D1969064}"/>
              </a:ext>
            </a:extLst>
          </p:cNvPr>
          <p:cNvSpPr>
            <a:spLocks noGrp="1"/>
          </p:cNvSpPr>
          <p:nvPr>
            <p:ph sz="quarter" idx="15"/>
          </p:nvPr>
        </p:nvSpPr>
        <p:spPr>
          <a:xfrm>
            <a:off x="8836510" y="4531500"/>
            <a:ext cx="2333513" cy="284163"/>
          </a:xfrm>
        </p:spPr>
        <p:txBody>
          <a:bodyPr/>
          <a:lstStyle/>
          <a:p>
            <a:r>
              <a:rPr lang="en-US" altLang="zh-TW" dirty="0"/>
              <a:t>run963741@aif.tw</a:t>
            </a:r>
            <a:endParaRPr lang="zh-TW" altLang="en-US" dirty="0"/>
          </a:p>
        </p:txBody>
      </p:sp>
      <p:pic>
        <p:nvPicPr>
          <p:cNvPr id="6" name="圖片 5" descr="一張含有 個人, 男人, 服飾, 室內 的圖片&#10;&#10;自動產生的描述">
            <a:extLst>
              <a:ext uri="{FF2B5EF4-FFF2-40B4-BE49-F238E27FC236}">
                <a16:creationId xmlns:a16="http://schemas.microsoft.com/office/drawing/2014/main" id="{E73CF076-DD1A-E249-8818-33BCEAB5A8C2}"/>
              </a:ext>
            </a:extLst>
          </p:cNvPr>
          <p:cNvPicPr>
            <a:picLocks noChangeAspect="1"/>
          </p:cNvPicPr>
          <p:nvPr/>
        </p:nvPicPr>
        <p:blipFill>
          <a:blip r:embed="rId3"/>
          <a:stretch>
            <a:fillRect/>
          </a:stretch>
        </p:blipFill>
        <p:spPr>
          <a:xfrm>
            <a:off x="8271511" y="353134"/>
            <a:ext cx="2593439" cy="2593439"/>
          </a:xfrm>
          <a:prstGeom prst="rect">
            <a:avLst/>
          </a:prstGeom>
        </p:spPr>
      </p:pic>
    </p:spTree>
    <p:extLst>
      <p:ext uri="{BB962C8B-B14F-4D97-AF65-F5344CB8AC3E}">
        <p14:creationId xmlns:p14="http://schemas.microsoft.com/office/powerpoint/2010/main" val="39055103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0DF75800-6B0F-4EC4-B8B6-0D4631081104}"/>
              </a:ext>
            </a:extLst>
          </p:cNvPr>
          <p:cNvSpPr>
            <a:spLocks noGrp="1"/>
          </p:cNvSpPr>
          <p:nvPr>
            <p:ph type="title"/>
          </p:nvPr>
        </p:nvSpPr>
        <p:spPr>
          <a:xfrm>
            <a:off x="3582444" y="2706511"/>
            <a:ext cx="7777706" cy="1444978"/>
          </a:xfrm>
        </p:spPr>
        <p:txBody>
          <a:bodyPr/>
          <a:lstStyle/>
          <a:p>
            <a:r>
              <a:rPr lang="en-US" altLang="zh-TW" dirty="0"/>
              <a:t>Thanks for your attention.</a:t>
            </a:r>
            <a:endParaRPr lang="zh-TW" altLang="en-US" dirty="0"/>
          </a:p>
        </p:txBody>
      </p:sp>
    </p:spTree>
    <p:extLst>
      <p:ext uri="{BB962C8B-B14F-4D97-AF65-F5344CB8AC3E}">
        <p14:creationId xmlns:p14="http://schemas.microsoft.com/office/powerpoint/2010/main" val="43880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 </a:t>
            </a:r>
            <a:br>
              <a:rPr kumimoji="1" lang="en-US" altLang="zh-TW" dirty="0"/>
            </a:br>
            <a:r>
              <a:rPr kumimoji="1" lang="en-US" altLang="zh-TW" dirty="0"/>
              <a:t>(Natural Language</a:t>
            </a:r>
            <a:r>
              <a:rPr kumimoji="1" lang="zh-TW" altLang="en-US" dirty="0"/>
              <a:t> </a:t>
            </a:r>
            <a:r>
              <a:rPr kumimoji="1" lang="en-US" altLang="zh-TW" dirty="0"/>
              <a:t>Processing)</a:t>
            </a:r>
            <a:endParaRPr kumimoji="1" lang="zh-TW" altLang="en-US" dirty="0"/>
          </a:p>
        </p:txBody>
      </p:sp>
      <p:grpSp>
        <p:nvGrpSpPr>
          <p:cNvPr id="2" name="群組 1">
            <a:extLst>
              <a:ext uri="{FF2B5EF4-FFF2-40B4-BE49-F238E27FC236}">
                <a16:creationId xmlns:a16="http://schemas.microsoft.com/office/drawing/2014/main" id="{8D8D9833-29EE-0244-A8FA-76AA426D843C}"/>
              </a:ext>
            </a:extLst>
          </p:cNvPr>
          <p:cNvGrpSpPr/>
          <p:nvPr/>
        </p:nvGrpSpPr>
        <p:grpSpPr>
          <a:xfrm>
            <a:off x="533401" y="2100859"/>
            <a:ext cx="4712369" cy="2714504"/>
            <a:chOff x="6930189" y="2053517"/>
            <a:chExt cx="4712369" cy="2714504"/>
          </a:xfrm>
        </p:grpSpPr>
        <p:sp>
          <p:nvSpPr>
            <p:cNvPr id="19" name="文字方塊 18">
              <a:extLst>
                <a:ext uri="{FF2B5EF4-FFF2-40B4-BE49-F238E27FC236}">
                  <a16:creationId xmlns:a16="http://schemas.microsoft.com/office/drawing/2014/main" id="{21154CA8-A022-044C-B390-3670C9C7D287}"/>
                </a:ext>
              </a:extLst>
            </p:cNvPr>
            <p:cNvSpPr txBox="1"/>
            <p:nvPr/>
          </p:nvSpPr>
          <p:spPr>
            <a:xfrm>
              <a:off x="6930189" y="2053517"/>
              <a:ext cx="4712369" cy="945387"/>
            </a:xfrm>
            <a:prstGeom prst="rect">
              <a:avLst/>
            </a:prstGeom>
            <a:noFill/>
          </p:spPr>
          <p:txBody>
            <a:bodyPr wrap="square" rtlCol="0">
              <a:spAutoFit/>
            </a:bodyPr>
            <a:lstStyle/>
            <a:p>
              <a:r>
                <a:rPr lang="zh-CN" altLang="en-US" sz="2500" dirty="0">
                  <a:latin typeface="Microsoft YaHei" panose="020B0503020204020204" pitchFamily="34" charset="-122"/>
                  <a:ea typeface="Microsoft YaHei" panose="020B0503020204020204" pitchFamily="34" charset="-122"/>
                </a:rPr>
                <a:t>機器翻譯</a:t>
              </a:r>
              <a:r>
                <a:rPr lang="en-US" altLang="zh-CN" sz="2500" dirty="0">
                  <a:latin typeface="Microsoft YaHei" panose="020B0503020204020204" pitchFamily="34" charset="-122"/>
                  <a:ea typeface="Microsoft YaHei" panose="020B0503020204020204" pitchFamily="34" charset="-122"/>
                </a:rPr>
                <a:t>(Machine Translation)</a:t>
              </a:r>
              <a:r>
                <a:rPr lang="zh-CN" altLang="en-US" sz="2500" dirty="0">
                  <a:latin typeface="Microsoft YaHei" panose="020B0503020204020204" pitchFamily="34" charset="-122"/>
                  <a:ea typeface="Microsoft YaHei" panose="020B0503020204020204" pitchFamily="34" charset="-122"/>
                </a:rPr>
                <a:t>：</a:t>
              </a:r>
              <a:endParaRPr lang="en-US" altLang="zh-TW" sz="2500" dirty="0">
                <a:latin typeface="Microsoft YaHei" panose="020B0503020204020204" pitchFamily="34" charset="-122"/>
                <a:ea typeface="Microsoft YaHei" panose="020B0503020204020204" pitchFamily="34" charset="-122"/>
              </a:endParaRPr>
            </a:p>
            <a:p>
              <a:pPr>
                <a:lnSpc>
                  <a:spcPct val="150000"/>
                </a:lnSpc>
              </a:pPr>
              <a:r>
                <a:rPr kumimoji="1" lang="en-US" altLang="zh-TW" sz="2300" b="1" dirty="0">
                  <a:latin typeface="Microsoft YaHei" panose="020B0503020204020204" pitchFamily="34" charset="-122"/>
                  <a:ea typeface="Microsoft YaHei" panose="020B0503020204020204" pitchFamily="34" charset="-122"/>
                </a:rPr>
                <a:t>1.  </a:t>
              </a:r>
              <a:r>
                <a:rPr kumimoji="1" lang="en-US" altLang="zh-TW" sz="2300" dirty="0">
                  <a:latin typeface="Microsoft YaHei" panose="020B0503020204020204" pitchFamily="34" charset="-122"/>
                  <a:ea typeface="Microsoft YaHei" panose="020B0503020204020204" pitchFamily="34" charset="-122"/>
                </a:rPr>
                <a:t>I like this beautiful watch.</a:t>
              </a:r>
            </a:p>
          </p:txBody>
        </p:sp>
        <p:sp>
          <p:nvSpPr>
            <p:cNvPr id="21" name="文字方塊 20">
              <a:extLst>
                <a:ext uri="{FF2B5EF4-FFF2-40B4-BE49-F238E27FC236}">
                  <a16:creationId xmlns:a16="http://schemas.microsoft.com/office/drawing/2014/main" id="{25286E8F-AE4D-5E45-98FA-822B42B7E0B3}"/>
                </a:ext>
              </a:extLst>
            </p:cNvPr>
            <p:cNvSpPr txBox="1"/>
            <p:nvPr/>
          </p:nvSpPr>
          <p:spPr>
            <a:xfrm>
              <a:off x="7118682" y="4321745"/>
              <a:ext cx="3626975" cy="446276"/>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300" dirty="0">
                  <a:latin typeface="Microsoft YaHei" panose="020B0503020204020204" pitchFamily="34" charset="-122"/>
                  <a:ea typeface="Microsoft YaHei" panose="020B0503020204020204" pitchFamily="34" charset="-122"/>
                </a:rPr>
                <a:t>我喜歡這支美麗的手錶。</a:t>
              </a:r>
              <a:endParaRPr kumimoji="1" lang="zh-TW" altLang="en-US" sz="2300" dirty="0">
                <a:latin typeface="Microsoft YaHei" panose="020B0503020204020204" pitchFamily="34" charset="-122"/>
                <a:ea typeface="Microsoft YaHei" panose="020B0503020204020204" pitchFamily="34" charset="-122"/>
              </a:endParaRPr>
            </a:p>
          </p:txBody>
        </p:sp>
      </p:grpSp>
      <p:grpSp>
        <p:nvGrpSpPr>
          <p:cNvPr id="12" name="群組 11">
            <a:extLst>
              <a:ext uri="{FF2B5EF4-FFF2-40B4-BE49-F238E27FC236}">
                <a16:creationId xmlns:a16="http://schemas.microsoft.com/office/drawing/2014/main" id="{D3B788C3-A523-CD4D-B230-87A6EC886241}"/>
              </a:ext>
            </a:extLst>
          </p:cNvPr>
          <p:cNvGrpSpPr/>
          <p:nvPr/>
        </p:nvGrpSpPr>
        <p:grpSpPr>
          <a:xfrm>
            <a:off x="5616195" y="2573552"/>
            <a:ext cx="6575805" cy="2619630"/>
            <a:chOff x="5616195" y="2573552"/>
            <a:chExt cx="6575805" cy="2619630"/>
          </a:xfrm>
        </p:grpSpPr>
        <p:sp>
          <p:nvSpPr>
            <p:cNvPr id="20" name="文字方塊 19">
              <a:extLst>
                <a:ext uri="{FF2B5EF4-FFF2-40B4-BE49-F238E27FC236}">
                  <a16:creationId xmlns:a16="http://schemas.microsoft.com/office/drawing/2014/main" id="{32746697-E164-934A-8506-238464A91EDC}"/>
                </a:ext>
              </a:extLst>
            </p:cNvPr>
            <p:cNvSpPr txBox="1"/>
            <p:nvPr/>
          </p:nvSpPr>
          <p:spPr>
            <a:xfrm>
              <a:off x="6087250" y="3685077"/>
              <a:ext cx="4040423" cy="1508105"/>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300" dirty="0">
                  <a:latin typeface="Microsoft YaHei" panose="020B0503020204020204" pitchFamily="34" charset="-122"/>
                  <a:ea typeface="Microsoft YaHei" panose="020B0503020204020204" pitchFamily="34" charset="-122"/>
                </a:rPr>
                <a:t>Hard attention</a:t>
              </a:r>
              <a:r>
                <a:rPr kumimoji="1" lang="zh-CN" altLang="en-US" sz="2300" dirty="0">
                  <a:latin typeface="Microsoft YaHei" panose="020B0503020204020204" pitchFamily="34" charset="-122"/>
                  <a:ea typeface="Microsoft YaHei" panose="020B0503020204020204" pitchFamily="34" charset="-122"/>
                </a:rPr>
                <a:t>：</a:t>
              </a:r>
              <a:endParaRPr kumimoji="1" lang="en-US" altLang="zh-CN" sz="2300" dirty="0">
                <a:latin typeface="Microsoft YaHei" panose="020B0503020204020204" pitchFamily="34" charset="-122"/>
                <a:ea typeface="Microsoft YaHei" panose="020B0503020204020204" pitchFamily="34" charset="-122"/>
              </a:endParaRPr>
            </a:p>
            <a:p>
              <a:r>
                <a:rPr kumimoji="1" lang="zh-TW" altLang="en-US" sz="2300" dirty="0">
                  <a:latin typeface="Microsoft YaHei" panose="020B0503020204020204" pitchFamily="34" charset="-122"/>
                  <a:ea typeface="Microsoft YaHei" panose="020B0503020204020204" pitchFamily="34" charset="-122"/>
                </a:rPr>
                <a:t>   </a:t>
              </a:r>
              <a:r>
                <a:rPr kumimoji="1" lang="zh-CN" altLang="en-US" sz="2300" dirty="0">
                  <a:latin typeface="Microsoft YaHei" panose="020B0503020204020204" pitchFamily="34" charset="-122"/>
                  <a:ea typeface="Microsoft YaHei" panose="020B0503020204020204" pitchFamily="34" charset="-122"/>
                </a:rPr>
                <a:t>我喜歡手錶我父親送我的。</a:t>
              </a:r>
              <a:endParaRPr kumimoji="1" lang="en-US" altLang="zh-CN" sz="23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en-US" altLang="zh-TW" sz="2300" dirty="0">
                  <a:latin typeface="Microsoft YaHei" panose="020B0503020204020204" pitchFamily="34" charset="-122"/>
                  <a:ea typeface="Microsoft YaHei" panose="020B0503020204020204" pitchFamily="34" charset="-122"/>
                </a:rPr>
                <a:t>Soft attention</a:t>
              </a:r>
              <a:r>
                <a:rPr kumimoji="1" lang="zh-TW" altLang="en-US" sz="2300" dirty="0">
                  <a:latin typeface="Microsoft YaHei" panose="020B0503020204020204" pitchFamily="34" charset="-122"/>
                  <a:ea typeface="Microsoft YaHei" panose="020B0503020204020204" pitchFamily="34" charset="-122"/>
                </a:rPr>
                <a:t>：</a:t>
              </a:r>
              <a:endParaRPr kumimoji="1" lang="en-US" altLang="zh-TW" sz="2300" dirty="0">
                <a:latin typeface="Microsoft YaHei" panose="020B0503020204020204" pitchFamily="34" charset="-122"/>
                <a:ea typeface="Microsoft YaHei" panose="020B0503020204020204" pitchFamily="34" charset="-122"/>
              </a:endParaRPr>
            </a:p>
            <a:p>
              <a:r>
                <a:rPr kumimoji="1" lang="zh-TW" altLang="en-US" sz="2300" dirty="0">
                  <a:latin typeface="Microsoft YaHei" panose="020B0503020204020204" pitchFamily="34" charset="-122"/>
                  <a:ea typeface="Microsoft YaHei" panose="020B0503020204020204" pitchFamily="34" charset="-122"/>
                </a:rPr>
                <a:t>   我喜歡我父親送我的手錶。</a:t>
              </a:r>
            </a:p>
          </p:txBody>
        </p:sp>
        <p:sp>
          <p:nvSpPr>
            <p:cNvPr id="22" name="文字方塊 21">
              <a:extLst>
                <a:ext uri="{FF2B5EF4-FFF2-40B4-BE49-F238E27FC236}">
                  <a16:creationId xmlns:a16="http://schemas.microsoft.com/office/drawing/2014/main" id="{1F4AA8AE-CCBB-FA41-B8D3-318D5DF098CB}"/>
                </a:ext>
              </a:extLst>
            </p:cNvPr>
            <p:cNvSpPr txBox="1"/>
            <p:nvPr/>
          </p:nvSpPr>
          <p:spPr>
            <a:xfrm>
              <a:off x="5616195" y="2573552"/>
              <a:ext cx="6575805" cy="446276"/>
            </a:xfrm>
            <a:prstGeom prst="rect">
              <a:avLst/>
            </a:prstGeom>
            <a:noFill/>
          </p:spPr>
          <p:txBody>
            <a:bodyPr wrap="square" rtlCol="0">
              <a:spAutoFit/>
            </a:bodyPr>
            <a:lstStyle/>
            <a:p>
              <a:r>
                <a:rPr kumimoji="1" lang="en-US" altLang="zh-TW" sz="2300" b="1" dirty="0">
                  <a:latin typeface="Microsoft YaHei" panose="020B0503020204020204" pitchFamily="34" charset="-122"/>
                  <a:ea typeface="Microsoft YaHei" panose="020B0503020204020204" pitchFamily="34" charset="-122"/>
                </a:rPr>
                <a:t>2.  </a:t>
              </a:r>
              <a:r>
                <a:rPr kumimoji="1" lang="en-US" altLang="zh-TW" sz="2300" dirty="0">
                  <a:latin typeface="Microsoft YaHei" panose="020B0503020204020204" pitchFamily="34" charset="-122"/>
                  <a:ea typeface="Microsoft YaHei" panose="020B0503020204020204" pitchFamily="34" charset="-122"/>
                </a:rPr>
                <a:t>I like this watch which my father gave me.</a:t>
              </a:r>
              <a:endParaRPr kumimoji="1" lang="zh-TW" altLang="en-US" sz="2300" dirty="0">
                <a:latin typeface="Microsoft YaHei" panose="020B0503020204020204" pitchFamily="34" charset="-122"/>
                <a:ea typeface="Microsoft YaHei" panose="020B0503020204020204" pitchFamily="34" charset="-122"/>
              </a:endParaRPr>
            </a:p>
          </p:txBody>
        </p:sp>
      </p:grpSp>
      <p:grpSp>
        <p:nvGrpSpPr>
          <p:cNvPr id="11" name="群組 10">
            <a:extLst>
              <a:ext uri="{FF2B5EF4-FFF2-40B4-BE49-F238E27FC236}">
                <a16:creationId xmlns:a16="http://schemas.microsoft.com/office/drawing/2014/main" id="{0ABE4546-8D33-E346-B2B1-CB098BAD5750}"/>
              </a:ext>
            </a:extLst>
          </p:cNvPr>
          <p:cNvGrpSpPr/>
          <p:nvPr/>
        </p:nvGrpSpPr>
        <p:grpSpPr>
          <a:xfrm>
            <a:off x="1136073" y="3019828"/>
            <a:ext cx="2903076" cy="1339879"/>
            <a:chOff x="1136073" y="3019828"/>
            <a:chExt cx="2903076" cy="1339879"/>
          </a:xfrm>
        </p:grpSpPr>
        <p:cxnSp>
          <p:nvCxnSpPr>
            <p:cNvPr id="5" name="直線箭頭接點 4">
              <a:extLst>
                <a:ext uri="{FF2B5EF4-FFF2-40B4-BE49-F238E27FC236}">
                  <a16:creationId xmlns:a16="http://schemas.microsoft.com/office/drawing/2014/main" id="{3672AD86-3798-8F4B-9710-C569E6C05A30}"/>
                </a:ext>
              </a:extLst>
            </p:cNvPr>
            <p:cNvCxnSpPr/>
            <p:nvPr/>
          </p:nvCxnSpPr>
          <p:spPr>
            <a:xfrm>
              <a:off x="1136073" y="3019828"/>
              <a:ext cx="96982" cy="131664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3AB6C2DA-078D-E94D-8ED5-FA3CA1AAF7D0}"/>
                </a:ext>
              </a:extLst>
            </p:cNvPr>
            <p:cNvCxnSpPr>
              <a:cxnSpLocks/>
            </p:cNvCxnSpPr>
            <p:nvPr/>
          </p:nvCxnSpPr>
          <p:spPr>
            <a:xfrm>
              <a:off x="1454727" y="3046246"/>
              <a:ext cx="180109" cy="130408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33EDF87-4DDA-4C4B-9988-7B2355F93591}"/>
                </a:ext>
              </a:extLst>
            </p:cNvPr>
            <p:cNvCxnSpPr>
              <a:cxnSpLocks/>
            </p:cNvCxnSpPr>
            <p:nvPr/>
          </p:nvCxnSpPr>
          <p:spPr>
            <a:xfrm>
              <a:off x="2064327" y="3055626"/>
              <a:ext cx="180109" cy="130408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箭頭接點 23">
              <a:extLst>
                <a:ext uri="{FF2B5EF4-FFF2-40B4-BE49-F238E27FC236}">
                  <a16:creationId xmlns:a16="http://schemas.microsoft.com/office/drawing/2014/main" id="{C7A69DE9-4F50-8A46-88C8-7934A90663D6}"/>
                </a:ext>
              </a:extLst>
            </p:cNvPr>
            <p:cNvCxnSpPr>
              <a:cxnSpLocks/>
            </p:cNvCxnSpPr>
            <p:nvPr/>
          </p:nvCxnSpPr>
          <p:spPr>
            <a:xfrm>
              <a:off x="2948467" y="3019828"/>
              <a:ext cx="57969" cy="133049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箭頭接點 24">
              <a:extLst>
                <a:ext uri="{FF2B5EF4-FFF2-40B4-BE49-F238E27FC236}">
                  <a16:creationId xmlns:a16="http://schemas.microsoft.com/office/drawing/2014/main" id="{0EA66A69-F731-1247-8186-D7224B7BD6DD}"/>
                </a:ext>
              </a:extLst>
            </p:cNvPr>
            <p:cNvCxnSpPr>
              <a:cxnSpLocks/>
            </p:cNvCxnSpPr>
            <p:nvPr/>
          </p:nvCxnSpPr>
          <p:spPr>
            <a:xfrm flipH="1">
              <a:off x="3710467" y="3019828"/>
              <a:ext cx="328682" cy="133049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98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 </a:t>
            </a:r>
            <a:br>
              <a:rPr kumimoji="1" lang="en-US" altLang="zh-TW" dirty="0"/>
            </a:br>
            <a:r>
              <a:rPr kumimoji="1" lang="en-US" altLang="zh-TW" dirty="0"/>
              <a:t>(Natural Language</a:t>
            </a:r>
            <a:r>
              <a:rPr kumimoji="1" lang="zh-TW" altLang="en-US" dirty="0"/>
              <a:t> </a:t>
            </a:r>
            <a:r>
              <a:rPr kumimoji="1" lang="en-US" altLang="zh-TW" dirty="0"/>
              <a:t>Processing)</a:t>
            </a:r>
            <a:endParaRPr kumimoji="1" lang="zh-TW" altLang="en-US" dirty="0"/>
          </a:p>
        </p:txBody>
      </p:sp>
      <mc:AlternateContent xmlns:mc="http://schemas.openxmlformats.org/markup-compatibility/2006" xmlns:a14="http://schemas.microsoft.com/office/drawing/2010/main">
        <mc:Choice Requires="a14">
          <p:graphicFrame>
            <p:nvGraphicFramePr>
              <p:cNvPr id="3" name="表格 4">
                <a:extLst>
                  <a:ext uri="{FF2B5EF4-FFF2-40B4-BE49-F238E27FC236}">
                    <a16:creationId xmlns:a16="http://schemas.microsoft.com/office/drawing/2014/main" id="{DC3CDF21-D455-7143-85C8-8BC03E5DBE45}"/>
                  </a:ext>
                </a:extLst>
              </p:cNvPr>
              <p:cNvGraphicFramePr>
                <a:graphicFrameLocks noGrp="1"/>
              </p:cNvGraphicFramePr>
              <p:nvPr>
                <p:extLst>
                  <p:ext uri="{D42A27DB-BD31-4B8C-83A1-F6EECF244321}">
                    <p14:modId xmlns:p14="http://schemas.microsoft.com/office/powerpoint/2010/main" val="1127205769"/>
                  </p:ext>
                </p:extLst>
              </p:nvPr>
            </p:nvGraphicFramePr>
            <p:xfrm>
              <a:off x="1659155" y="1954775"/>
              <a:ext cx="9027870" cy="3899470"/>
            </p:xfrm>
            <a:graphic>
              <a:graphicData uri="http://schemas.openxmlformats.org/drawingml/2006/table">
                <a:tbl>
                  <a:tblPr firstRow="1" bandRow="1">
                    <a:tableStyleId>{21E4AEA4-8DFA-4A89-87EB-49C32662AFE0}</a:tableStyleId>
                  </a:tblPr>
                  <a:tblGrid>
                    <a:gridCol w="1805574">
                      <a:extLst>
                        <a:ext uri="{9D8B030D-6E8A-4147-A177-3AD203B41FA5}">
                          <a16:colId xmlns:a16="http://schemas.microsoft.com/office/drawing/2014/main" val="787100037"/>
                        </a:ext>
                      </a:extLst>
                    </a:gridCol>
                    <a:gridCol w="1974176">
                      <a:extLst>
                        <a:ext uri="{9D8B030D-6E8A-4147-A177-3AD203B41FA5}">
                          <a16:colId xmlns:a16="http://schemas.microsoft.com/office/drawing/2014/main" val="3847257992"/>
                        </a:ext>
                      </a:extLst>
                    </a:gridCol>
                    <a:gridCol w="2358941">
                      <a:extLst>
                        <a:ext uri="{9D8B030D-6E8A-4147-A177-3AD203B41FA5}">
                          <a16:colId xmlns:a16="http://schemas.microsoft.com/office/drawing/2014/main" val="3023480250"/>
                        </a:ext>
                      </a:extLst>
                    </a:gridCol>
                    <a:gridCol w="1083605">
                      <a:extLst>
                        <a:ext uri="{9D8B030D-6E8A-4147-A177-3AD203B41FA5}">
                          <a16:colId xmlns:a16="http://schemas.microsoft.com/office/drawing/2014/main" val="2572361792"/>
                        </a:ext>
                      </a:extLst>
                    </a:gridCol>
                    <a:gridCol w="1805574">
                      <a:extLst>
                        <a:ext uri="{9D8B030D-6E8A-4147-A177-3AD203B41FA5}">
                          <a16:colId xmlns:a16="http://schemas.microsoft.com/office/drawing/2014/main" val="3839095773"/>
                        </a:ext>
                      </a:extLst>
                    </a:gridCol>
                  </a:tblGrid>
                  <a:tr h="932538">
                    <a:tc gridSpan="5">
                      <a:txBody>
                        <a:bodyPr/>
                        <a:lstStyle/>
                        <a:p>
                          <a:pPr algn="l"/>
                          <a:r>
                            <a:rPr lang="zh-TW" altLang="en-US" sz="2300" b="0" dirty="0">
                              <a:latin typeface="Microsoft YaHei" panose="020B0503020204020204" pitchFamily="34" charset="-122"/>
                              <a:ea typeface="Microsoft YaHei" panose="020B0503020204020204" pitchFamily="34" charset="-122"/>
                            </a:rPr>
                            <a:t>自然語言處理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zh-TW" altLang="en-US" dirty="0"/>
                        </a:p>
                      </a:txBody>
                      <a:tcPr>
                        <a:lnT w="12700" cap="flat" cmpd="sng" algn="ctr">
                          <a:solidFill>
                            <a:schemeClr val="tx1"/>
                          </a:solidFill>
                          <a:prstDash val="solid"/>
                          <a:round/>
                          <a:headEnd type="none" w="med" len="med"/>
                          <a:tailEnd type="none" w="med" len="med"/>
                        </a:lnT>
                      </a:tcPr>
                    </a:tc>
                    <a:tc hMerge="1">
                      <a:txBody>
                        <a:bodyPr/>
                        <a:lstStyle/>
                        <a:p>
                          <a:endParaRPr lang="zh-TW" altLang="en-US" dirty="0"/>
                        </a:p>
                      </a:txBody>
                      <a:tcPr>
                        <a:lnT w="12700" cap="flat" cmpd="sng" algn="ctr">
                          <a:solidFill>
                            <a:schemeClr val="tx1"/>
                          </a:solidFill>
                          <a:prstDash val="solid"/>
                          <a:round/>
                          <a:headEnd type="none" w="med" len="med"/>
                          <a:tailEnd type="none" w="med" len="med"/>
                        </a:lnT>
                      </a:tcPr>
                    </a:tc>
                    <a:tc hMerge="1">
                      <a:txBody>
                        <a:bodyPr/>
                        <a:lstStyle/>
                        <a:p>
                          <a:endParaRPr lang="zh-TW" altLang="en-US"/>
                        </a:p>
                      </a:txBody>
                      <a:tcPr>
                        <a:lnT w="12700" cap="flat" cmpd="sng" algn="ctr">
                          <a:solidFill>
                            <a:schemeClr val="tx1"/>
                          </a:solidFill>
                          <a:prstDash val="solid"/>
                          <a:round/>
                          <a:headEnd type="none" w="med" len="med"/>
                          <a:tailEnd type="none" w="med" len="med"/>
                        </a:lnT>
                      </a:tcPr>
                    </a:tc>
                    <a:tc h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81992488"/>
                      </a:ext>
                    </a:extLst>
                  </a:tr>
                  <a:tr h="1483466">
                    <a:tc>
                      <a:txBody>
                        <a:bodyPr/>
                        <a:lstStyle/>
                        <a:p>
                          <a:pPr algn="ctr"/>
                          <a:r>
                            <a:rPr lang="en-US" altLang="zh-TW" dirty="0">
                              <a:latin typeface="Microsoft YaHei" panose="020B0503020204020204" pitchFamily="34" charset="-122"/>
                              <a:ea typeface="Microsoft YaHei" panose="020B0503020204020204" pitchFamily="34" charset="-122"/>
                            </a:rPr>
                            <a:t>1950 </a:t>
                          </a:r>
                          <a:r>
                            <a:rPr lang="zh-TW" altLang="en-US" dirty="0">
                              <a:latin typeface="Microsoft YaHei" panose="020B0503020204020204" pitchFamily="34" charset="-122"/>
                              <a:ea typeface="Microsoft YaHei" panose="020B0503020204020204" pitchFamily="34" charset="-122"/>
                            </a:rPr>
                            <a:t>年代初期</a:t>
                          </a:r>
                          <a:endParaRPr lang="en-US" altLang="zh-TW" dirty="0">
                            <a:latin typeface="Microsoft YaHei" panose="020B0503020204020204" pitchFamily="34" charset="-122"/>
                            <a:ea typeface="Microsoft YaHei" panose="020B0503020204020204" pitchFamily="34" charset="-122"/>
                          </a:endParaRPr>
                        </a:p>
                        <a:p>
                          <a:endParaRPr lang="zh-TW" alt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a:r>
                            <a:rPr lang="zh-TW" altLang="en-US" b="0" dirty="0">
                              <a:latin typeface="Microsoft YaHei" panose="020B0503020204020204" pitchFamily="34" charset="-122"/>
                              <a:ea typeface="Microsoft YaHei" panose="020B0503020204020204" pitchFamily="34" charset="-122"/>
                            </a:rPr>
                            <a:t>程式語言</a:t>
                          </a: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en-US" altLang="zh-TW" dirty="0"/>
                            <a:t>If XX: do OO</a:t>
                          </a:r>
                        </a:p>
                        <a:p>
                          <a:pPr marL="285750" indent="-285750">
                            <a:buFont typeface="Arial" panose="020B0604020202020204" pitchFamily="34" charset="0"/>
                            <a:buChar char="•"/>
                          </a:pPr>
                          <a:r>
                            <a:rPr lang="en-US" altLang="zh-TW" dirty="0"/>
                            <a:t>If XXX: do OOO</a:t>
                          </a:r>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sz="2000" dirty="0">
                              <a:latin typeface="Microsoft YaHei" panose="020B0503020204020204" pitchFamily="34" charset="-122"/>
                              <a:ea typeface="Microsoft YaHei" panose="020B0503020204020204" pitchFamily="34" charset="-122"/>
                            </a:rPr>
                            <a:t>讓電腦依照</a:t>
                          </a:r>
                          <a:endParaRPr lang="en-US" altLang="zh-TW" sz="2000" dirty="0">
                            <a:latin typeface="Microsoft YaHei" panose="020B0503020204020204" pitchFamily="34" charset="-122"/>
                            <a:ea typeface="Microsoft YaHei" panose="020B0503020204020204" pitchFamily="34" charset="-122"/>
                          </a:endParaRPr>
                        </a:p>
                        <a:p>
                          <a:pPr algn="l"/>
                          <a:r>
                            <a:rPr lang="zh-TW" altLang="en-US" sz="2000" dirty="0">
                              <a:solidFill>
                                <a:srgbClr val="FF0000"/>
                              </a:solidFill>
                              <a:latin typeface="Microsoft YaHei" panose="020B0503020204020204" pitchFamily="34" charset="-122"/>
                              <a:ea typeface="Microsoft YaHei" panose="020B0503020204020204" pitchFamily="34" charset="-122"/>
                            </a:rPr>
                            <a:t>規則</a:t>
                          </a:r>
                          <a:r>
                            <a:rPr lang="zh-TW" altLang="en-US" sz="2000" dirty="0">
                              <a:latin typeface="Microsoft YaHei" panose="020B0503020204020204" pitchFamily="34" charset="-122"/>
                              <a:ea typeface="Microsoft YaHei" panose="020B0503020204020204" pitchFamily="34" charset="-122"/>
                            </a:rPr>
                            <a:t>理解語言</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1265055"/>
                      </a:ext>
                    </a:extLst>
                  </a:tr>
                  <a:tr h="14834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Microsoft YaHei" panose="020B0503020204020204" pitchFamily="34" charset="-122"/>
                              <a:ea typeface="Microsoft YaHei" panose="020B0503020204020204" pitchFamily="34" charset="-122"/>
                            </a:rPr>
                            <a:t>1980 </a:t>
                          </a:r>
                          <a:r>
                            <a:rPr lang="zh-TW" altLang="en-US" dirty="0">
                              <a:latin typeface="Microsoft YaHei" panose="020B0503020204020204" pitchFamily="34" charset="-122"/>
                              <a:ea typeface="Microsoft YaHei" panose="020B0503020204020204" pitchFamily="34" charset="-122"/>
                            </a:rPr>
                            <a:t>年代至今</a:t>
                          </a:r>
                          <a:endParaRPr lang="en-US" altLang="zh-TW" dirty="0">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latin typeface="Microsoft YaHei" panose="020B0503020204020204" pitchFamily="34" charset="-122"/>
                              <a:ea typeface="Microsoft YaHei" panose="020B0503020204020204" pitchFamily="34" charset="-122"/>
                            </a:rPr>
                            <a:t>數學模型演算法</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ltLang="zh-TW" b="0" i="1" dirty="0">
                            <a:latin typeface="Cambria Math" panose="02040503050406030204" pitchFamily="18" charset="0"/>
                          </a:endParaRPr>
                        </a:p>
                        <a:p>
                          <a:endParaRPr lang="en-US" altLang="zh-TW" b="0" i="1" dirty="0">
                            <a:latin typeface="Cambria Math" panose="02040503050406030204" pitchFamily="18" charset="0"/>
                          </a:endParaRPr>
                        </a:p>
                        <a:p>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sz="1800" b="0" i="1" smtClean="0">
                                    <a:latin typeface="Cambria Math" panose="02040503050406030204" pitchFamily="18" charset="0"/>
                                  </a:rPr>
                                  <m:t>𝑎𝑟𝑔𝑚𝑎</m:t>
                                </m:r>
                                <m:sSub>
                                  <m:sSubPr>
                                    <m:ctrlPr>
                                      <a:rPr lang="en-US" altLang="zh-TW" sz="1800" b="0" i="1" smtClean="0">
                                        <a:latin typeface="Cambria Math" panose="02040503050406030204" pitchFamily="18" charset="0"/>
                                      </a:rPr>
                                    </m:ctrlPr>
                                  </m:sSubPr>
                                  <m:e>
                                    <m:r>
                                      <a:rPr lang="en-US" altLang="zh-TW" sz="1800" b="0" i="1" smtClean="0">
                                        <a:latin typeface="Cambria Math" panose="02040503050406030204" pitchFamily="18" charset="0"/>
                                      </a:rPr>
                                      <m:t>𝑥</m:t>
                                    </m:r>
                                  </m:e>
                                  <m:sub>
                                    <m:r>
                                      <a:rPr lang="en-US" altLang="zh-TW" sz="1800" b="0" i="1" smtClean="0">
                                        <a:latin typeface="Cambria Math" panose="02040503050406030204" pitchFamily="18" charset="0"/>
                                      </a:rPr>
                                      <m:t>𝜃</m:t>
                                    </m:r>
                                  </m:sub>
                                </m:sSub>
                                <m:r>
                                  <a:rPr lang="en-US" altLang="zh-TW" sz="1800" b="0" i="1" smtClean="0">
                                    <a:latin typeface="Cambria Math" panose="02040503050406030204" pitchFamily="18" charset="0"/>
                                  </a:rPr>
                                  <m:t> </m:t>
                                </m:r>
                                <m:r>
                                  <a:rPr lang="en-US" altLang="zh-TW" sz="1800" b="0" i="1" smtClean="0">
                                    <a:latin typeface="Cambria Math" panose="02040503050406030204" pitchFamily="18" charset="0"/>
                                  </a:rPr>
                                  <m:t>𝑝</m:t>
                                </m:r>
                                <m:d>
                                  <m:dPr>
                                    <m:ctrlPr>
                                      <a:rPr lang="en-US" altLang="zh-TW" sz="1800" b="0" i="1" smtClean="0">
                                        <a:latin typeface="Cambria Math" panose="02040503050406030204" pitchFamily="18" charset="0"/>
                                      </a:rPr>
                                    </m:ctrlPr>
                                  </m:dPr>
                                  <m:e>
                                    <m:sSub>
                                      <m:sSubPr>
                                        <m:ctrlPr>
                                          <a:rPr lang="en-US" altLang="zh-TW" sz="1800" b="0" i="1" smtClean="0">
                                            <a:latin typeface="Cambria Math" panose="02040503050406030204" pitchFamily="18" charset="0"/>
                                          </a:rPr>
                                        </m:ctrlPr>
                                      </m:sSubPr>
                                      <m:e>
                                        <m:r>
                                          <a:rPr lang="en-US" altLang="zh-TW" sz="1800" b="0" i="1" smtClean="0">
                                            <a:latin typeface="Cambria Math" panose="02040503050406030204" pitchFamily="18" charset="0"/>
                                          </a:rPr>
                                          <m:t>𝑥</m:t>
                                        </m:r>
                                      </m:e>
                                      <m:sub>
                                        <m:r>
                                          <a:rPr lang="en-US" altLang="zh-TW" sz="1800" b="0" i="1" smtClean="0">
                                            <a:latin typeface="Cambria Math" panose="02040503050406030204" pitchFamily="18" charset="0"/>
                                          </a:rPr>
                                          <m:t>𝑡</m:t>
                                        </m:r>
                                      </m:sub>
                                    </m:sSub>
                                    <m:r>
                                      <a:rPr lang="en-US" altLang="zh-TW" sz="1800" b="0" i="1" smtClean="0">
                                        <a:latin typeface="Cambria Math" panose="02040503050406030204" pitchFamily="18" charset="0"/>
                                      </a:rPr>
                                      <m:t>|</m:t>
                                    </m:r>
                                    <m:sSub>
                                      <m:sSubPr>
                                        <m:ctrlPr>
                                          <a:rPr lang="en-US" altLang="zh-TW" sz="1800" b="0" i="1" smtClean="0">
                                            <a:latin typeface="Cambria Math" panose="02040503050406030204" pitchFamily="18" charset="0"/>
                                          </a:rPr>
                                        </m:ctrlPr>
                                      </m:sSubPr>
                                      <m:e>
                                        <m:r>
                                          <a:rPr lang="en-US" altLang="zh-TW" sz="1800" b="0" i="1" smtClean="0">
                                            <a:latin typeface="Cambria Math" panose="02040503050406030204" pitchFamily="18" charset="0"/>
                                          </a:rPr>
                                          <m:t>𝑥</m:t>
                                        </m:r>
                                      </m:e>
                                      <m:sub>
                                        <m:r>
                                          <a:rPr lang="en-US" altLang="zh-TW" sz="1800" b="0" i="1" smtClean="0">
                                            <a:latin typeface="Cambria Math" panose="02040503050406030204" pitchFamily="18" charset="0"/>
                                          </a:rPr>
                                          <m:t>1</m:t>
                                        </m:r>
                                      </m:sub>
                                    </m:sSub>
                                    <m:r>
                                      <a:rPr lang="en-US" altLang="zh-TW" sz="1800" b="0" i="1" smtClean="0">
                                        <a:latin typeface="Cambria Math" panose="02040503050406030204" pitchFamily="18" charset="0"/>
                                      </a:rPr>
                                      <m:t>,⋯,</m:t>
                                    </m:r>
                                    <m:sSub>
                                      <m:sSubPr>
                                        <m:ctrlPr>
                                          <a:rPr lang="en-US" altLang="zh-TW" sz="1800" b="0" i="1" smtClean="0">
                                            <a:latin typeface="Cambria Math" panose="02040503050406030204" pitchFamily="18" charset="0"/>
                                          </a:rPr>
                                        </m:ctrlPr>
                                      </m:sSubPr>
                                      <m:e>
                                        <m:r>
                                          <a:rPr lang="en-US" altLang="zh-TW" sz="1800" b="0" i="1" smtClean="0">
                                            <a:latin typeface="Cambria Math" panose="02040503050406030204" pitchFamily="18" charset="0"/>
                                          </a:rPr>
                                          <m:t>𝑥</m:t>
                                        </m:r>
                                      </m:e>
                                      <m:sub>
                                        <m:r>
                                          <a:rPr lang="en-US" altLang="zh-TW" sz="1800" b="0" i="1" smtClean="0">
                                            <a:latin typeface="Cambria Math" panose="02040503050406030204" pitchFamily="18" charset="0"/>
                                          </a:rPr>
                                          <m:t>𝑛</m:t>
                                        </m:r>
                                      </m:sub>
                                    </m:sSub>
                                  </m:e>
                                </m:d>
                              </m:oMath>
                            </m:oMathPara>
                          </a14:m>
                          <a:endParaRPr lang="zh-TW" altLang="en-US" sz="18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latin typeface="Microsoft YaHei" panose="020B0503020204020204" pitchFamily="34" charset="-122"/>
                              <a:ea typeface="Microsoft YaHei" panose="020B0503020204020204" pitchFamily="34" charset="-122"/>
                            </a:rPr>
                            <a:t>讓電腦</a:t>
                          </a:r>
                          <a:endParaRPr lang="en-US" altLang="zh-TW" sz="2000" dirty="0">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solidFill>
                                <a:srgbClr val="FF0000"/>
                              </a:solidFill>
                              <a:latin typeface="Microsoft YaHei" panose="020B0503020204020204" pitchFamily="34" charset="-122"/>
                              <a:ea typeface="Microsoft YaHei" panose="020B0503020204020204" pitchFamily="34" charset="-122"/>
                            </a:rPr>
                            <a:t>自主學習</a:t>
                          </a:r>
                          <a:r>
                            <a:rPr lang="zh-TW" altLang="en-US" sz="2000" dirty="0">
                              <a:latin typeface="Microsoft YaHei" panose="020B0503020204020204" pitchFamily="34" charset="-122"/>
                              <a:ea typeface="Microsoft YaHei" panose="020B0503020204020204" pitchFamily="34" charset="-122"/>
                            </a:rPr>
                            <a:t>語言的特性</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4646215"/>
                      </a:ext>
                    </a:extLst>
                  </a:tr>
                </a:tbl>
              </a:graphicData>
            </a:graphic>
          </p:graphicFrame>
        </mc:Choice>
        <mc:Fallback xmlns="">
          <p:graphicFrame>
            <p:nvGraphicFramePr>
              <p:cNvPr id="3" name="表格 4">
                <a:extLst>
                  <a:ext uri="{FF2B5EF4-FFF2-40B4-BE49-F238E27FC236}">
                    <a16:creationId xmlns:a16="http://schemas.microsoft.com/office/drawing/2014/main" id="{DC3CDF21-D455-7143-85C8-8BC03E5DBE45}"/>
                  </a:ext>
                </a:extLst>
              </p:cNvPr>
              <p:cNvGraphicFramePr>
                <a:graphicFrameLocks noGrp="1"/>
              </p:cNvGraphicFramePr>
              <p:nvPr>
                <p:extLst>
                  <p:ext uri="{D42A27DB-BD31-4B8C-83A1-F6EECF244321}">
                    <p14:modId xmlns:p14="http://schemas.microsoft.com/office/powerpoint/2010/main" val="1127205769"/>
                  </p:ext>
                </p:extLst>
              </p:nvPr>
            </p:nvGraphicFramePr>
            <p:xfrm>
              <a:off x="1659155" y="1954775"/>
              <a:ext cx="9027870" cy="3899470"/>
            </p:xfrm>
            <a:graphic>
              <a:graphicData uri="http://schemas.openxmlformats.org/drawingml/2006/table">
                <a:tbl>
                  <a:tblPr firstRow="1" bandRow="1">
                    <a:tableStyleId>{21E4AEA4-8DFA-4A89-87EB-49C32662AFE0}</a:tableStyleId>
                  </a:tblPr>
                  <a:tblGrid>
                    <a:gridCol w="1805574">
                      <a:extLst>
                        <a:ext uri="{9D8B030D-6E8A-4147-A177-3AD203B41FA5}">
                          <a16:colId xmlns:a16="http://schemas.microsoft.com/office/drawing/2014/main" val="787100037"/>
                        </a:ext>
                      </a:extLst>
                    </a:gridCol>
                    <a:gridCol w="1974176">
                      <a:extLst>
                        <a:ext uri="{9D8B030D-6E8A-4147-A177-3AD203B41FA5}">
                          <a16:colId xmlns:a16="http://schemas.microsoft.com/office/drawing/2014/main" val="3847257992"/>
                        </a:ext>
                      </a:extLst>
                    </a:gridCol>
                    <a:gridCol w="2358941">
                      <a:extLst>
                        <a:ext uri="{9D8B030D-6E8A-4147-A177-3AD203B41FA5}">
                          <a16:colId xmlns:a16="http://schemas.microsoft.com/office/drawing/2014/main" val="3023480250"/>
                        </a:ext>
                      </a:extLst>
                    </a:gridCol>
                    <a:gridCol w="1083605">
                      <a:extLst>
                        <a:ext uri="{9D8B030D-6E8A-4147-A177-3AD203B41FA5}">
                          <a16:colId xmlns:a16="http://schemas.microsoft.com/office/drawing/2014/main" val="2572361792"/>
                        </a:ext>
                      </a:extLst>
                    </a:gridCol>
                    <a:gridCol w="1805574">
                      <a:extLst>
                        <a:ext uri="{9D8B030D-6E8A-4147-A177-3AD203B41FA5}">
                          <a16:colId xmlns:a16="http://schemas.microsoft.com/office/drawing/2014/main" val="3839095773"/>
                        </a:ext>
                      </a:extLst>
                    </a:gridCol>
                  </a:tblGrid>
                  <a:tr h="932538">
                    <a:tc gridSpan="5">
                      <a:txBody>
                        <a:bodyPr/>
                        <a:lstStyle/>
                        <a:p>
                          <a:pPr algn="l"/>
                          <a:r>
                            <a:rPr lang="zh-TW" altLang="en-US" sz="2300" b="0" dirty="0">
                              <a:latin typeface="Microsoft YaHei" panose="020B0503020204020204" pitchFamily="34" charset="-122"/>
                              <a:ea typeface="Microsoft YaHei" panose="020B0503020204020204" pitchFamily="34" charset="-122"/>
                            </a:rPr>
                            <a:t>自然語言處理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zh-TW" altLang="en-US" dirty="0"/>
                        </a:p>
                      </a:txBody>
                      <a:tcPr>
                        <a:lnT w="12700" cap="flat" cmpd="sng" algn="ctr">
                          <a:solidFill>
                            <a:schemeClr val="tx1"/>
                          </a:solidFill>
                          <a:prstDash val="solid"/>
                          <a:round/>
                          <a:headEnd type="none" w="med" len="med"/>
                          <a:tailEnd type="none" w="med" len="med"/>
                        </a:lnT>
                      </a:tcPr>
                    </a:tc>
                    <a:tc hMerge="1">
                      <a:txBody>
                        <a:bodyPr/>
                        <a:lstStyle/>
                        <a:p>
                          <a:endParaRPr lang="zh-TW" altLang="en-US" dirty="0"/>
                        </a:p>
                      </a:txBody>
                      <a:tcPr>
                        <a:lnT w="12700" cap="flat" cmpd="sng" algn="ctr">
                          <a:solidFill>
                            <a:schemeClr val="tx1"/>
                          </a:solidFill>
                          <a:prstDash val="solid"/>
                          <a:round/>
                          <a:headEnd type="none" w="med" len="med"/>
                          <a:tailEnd type="none" w="med" len="med"/>
                        </a:lnT>
                      </a:tcPr>
                    </a:tc>
                    <a:tc hMerge="1">
                      <a:txBody>
                        <a:bodyPr/>
                        <a:lstStyle/>
                        <a:p>
                          <a:endParaRPr lang="zh-TW" altLang="en-US"/>
                        </a:p>
                      </a:txBody>
                      <a:tcPr>
                        <a:lnT w="12700" cap="flat" cmpd="sng" algn="ctr">
                          <a:solidFill>
                            <a:schemeClr val="tx1"/>
                          </a:solidFill>
                          <a:prstDash val="solid"/>
                          <a:round/>
                          <a:headEnd type="none" w="med" len="med"/>
                          <a:tailEnd type="none" w="med" len="med"/>
                        </a:lnT>
                      </a:tcPr>
                    </a:tc>
                    <a:tc h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81992488"/>
                      </a:ext>
                    </a:extLst>
                  </a:tr>
                  <a:tr h="1483466">
                    <a:tc>
                      <a:txBody>
                        <a:bodyPr/>
                        <a:lstStyle/>
                        <a:p>
                          <a:pPr algn="ctr"/>
                          <a:r>
                            <a:rPr lang="en-US" altLang="zh-TW" dirty="0">
                              <a:latin typeface="Microsoft YaHei" panose="020B0503020204020204" pitchFamily="34" charset="-122"/>
                              <a:ea typeface="Microsoft YaHei" panose="020B0503020204020204" pitchFamily="34" charset="-122"/>
                            </a:rPr>
                            <a:t>1950 </a:t>
                          </a:r>
                          <a:r>
                            <a:rPr lang="zh-TW" altLang="en-US" dirty="0">
                              <a:latin typeface="Microsoft YaHei" panose="020B0503020204020204" pitchFamily="34" charset="-122"/>
                              <a:ea typeface="Microsoft YaHei" panose="020B0503020204020204" pitchFamily="34" charset="-122"/>
                            </a:rPr>
                            <a:t>年代初期</a:t>
                          </a:r>
                          <a:endParaRPr lang="en-US" altLang="zh-TW" dirty="0">
                            <a:latin typeface="Microsoft YaHei" panose="020B0503020204020204" pitchFamily="34" charset="-122"/>
                            <a:ea typeface="Microsoft YaHei" panose="020B0503020204020204" pitchFamily="34" charset="-122"/>
                          </a:endParaRPr>
                        </a:p>
                        <a:p>
                          <a:endParaRPr lang="zh-TW" alt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a:r>
                            <a:rPr lang="zh-TW" altLang="en-US" b="0" dirty="0">
                              <a:latin typeface="Microsoft YaHei" panose="020B0503020204020204" pitchFamily="34" charset="-122"/>
                              <a:ea typeface="Microsoft YaHei" panose="020B0503020204020204" pitchFamily="34" charset="-122"/>
                            </a:rPr>
                            <a:t>程式語言</a:t>
                          </a: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en-US" altLang="zh-TW" dirty="0"/>
                            <a:t>If XX: do OO</a:t>
                          </a:r>
                        </a:p>
                        <a:p>
                          <a:pPr marL="285750" indent="-285750">
                            <a:buFont typeface="Arial" panose="020B0604020202020204" pitchFamily="34" charset="0"/>
                            <a:buChar char="•"/>
                          </a:pPr>
                          <a:r>
                            <a:rPr lang="en-US" altLang="zh-TW" dirty="0"/>
                            <a:t>If XXX: do OOO</a:t>
                          </a:r>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sz="2000" dirty="0">
                              <a:latin typeface="Microsoft YaHei" panose="020B0503020204020204" pitchFamily="34" charset="-122"/>
                              <a:ea typeface="Microsoft YaHei" panose="020B0503020204020204" pitchFamily="34" charset="-122"/>
                            </a:rPr>
                            <a:t>讓電腦依照</a:t>
                          </a:r>
                          <a:endParaRPr lang="en-US" altLang="zh-TW" sz="2000" dirty="0">
                            <a:latin typeface="Microsoft YaHei" panose="020B0503020204020204" pitchFamily="34" charset="-122"/>
                            <a:ea typeface="Microsoft YaHei" panose="020B0503020204020204" pitchFamily="34" charset="-122"/>
                          </a:endParaRPr>
                        </a:p>
                        <a:p>
                          <a:pPr algn="l"/>
                          <a:r>
                            <a:rPr lang="zh-TW" altLang="en-US" sz="2000" dirty="0">
                              <a:solidFill>
                                <a:srgbClr val="FF0000"/>
                              </a:solidFill>
                              <a:latin typeface="Microsoft YaHei" panose="020B0503020204020204" pitchFamily="34" charset="-122"/>
                              <a:ea typeface="Microsoft YaHei" panose="020B0503020204020204" pitchFamily="34" charset="-122"/>
                            </a:rPr>
                            <a:t>規則</a:t>
                          </a:r>
                          <a:r>
                            <a:rPr lang="zh-TW" altLang="en-US" sz="2000" dirty="0">
                              <a:latin typeface="Microsoft YaHei" panose="020B0503020204020204" pitchFamily="34" charset="-122"/>
                              <a:ea typeface="Microsoft YaHei" panose="020B0503020204020204" pitchFamily="34" charset="-122"/>
                            </a:rPr>
                            <a:t>理解語言</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1265055"/>
                      </a:ext>
                    </a:extLst>
                  </a:tr>
                  <a:tr h="14834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Microsoft YaHei" panose="020B0503020204020204" pitchFamily="34" charset="-122"/>
                              <a:ea typeface="Microsoft YaHei" panose="020B0503020204020204" pitchFamily="34" charset="-122"/>
                            </a:rPr>
                            <a:t>1980 </a:t>
                          </a:r>
                          <a:r>
                            <a:rPr lang="zh-TW" altLang="en-US" dirty="0">
                              <a:latin typeface="Microsoft YaHei" panose="020B0503020204020204" pitchFamily="34" charset="-122"/>
                              <a:ea typeface="Microsoft YaHei" panose="020B0503020204020204" pitchFamily="34" charset="-122"/>
                            </a:rPr>
                            <a:t>年代至今</a:t>
                          </a:r>
                          <a:endParaRPr lang="en-US" altLang="zh-TW" dirty="0">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latin typeface="Microsoft YaHei" panose="020B0503020204020204" pitchFamily="34" charset="-122"/>
                              <a:ea typeface="Microsoft YaHei" panose="020B0503020204020204" pitchFamily="34" charset="-122"/>
                            </a:rPr>
                            <a:t>數學模型演算法</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0215" t="-163248" r="-123118" b="-855"/>
                          </a:stretch>
                        </a:blipFill>
                      </a:tcPr>
                    </a:tc>
                    <a:tc>
                      <a:txBody>
                        <a:bodyPr/>
                        <a:lstStyle/>
                        <a:p>
                          <a:endParaRPr lang="zh-TW"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latin typeface="Microsoft YaHei" panose="020B0503020204020204" pitchFamily="34" charset="-122"/>
                              <a:ea typeface="Microsoft YaHei" panose="020B0503020204020204" pitchFamily="34" charset="-122"/>
                            </a:rPr>
                            <a:t>讓電腦</a:t>
                          </a:r>
                          <a:endParaRPr lang="en-US" altLang="zh-TW" sz="2000" dirty="0">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solidFill>
                                <a:srgbClr val="FF0000"/>
                              </a:solidFill>
                              <a:latin typeface="Microsoft YaHei" panose="020B0503020204020204" pitchFamily="34" charset="-122"/>
                              <a:ea typeface="Microsoft YaHei" panose="020B0503020204020204" pitchFamily="34" charset="-122"/>
                            </a:rPr>
                            <a:t>自主學習</a:t>
                          </a:r>
                          <a:r>
                            <a:rPr lang="zh-TW" altLang="en-US" sz="2000" dirty="0">
                              <a:latin typeface="Microsoft YaHei" panose="020B0503020204020204" pitchFamily="34" charset="-122"/>
                              <a:ea typeface="Microsoft YaHei" panose="020B0503020204020204" pitchFamily="34" charset="-122"/>
                            </a:rPr>
                            <a:t>語言的特性</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4646215"/>
                      </a:ext>
                    </a:extLst>
                  </a:tr>
                </a:tbl>
              </a:graphicData>
            </a:graphic>
          </p:graphicFrame>
        </mc:Fallback>
      </mc:AlternateContent>
      <p:sp>
        <p:nvSpPr>
          <p:cNvPr id="6" name="剪去單一角落矩形 5">
            <a:extLst>
              <a:ext uri="{FF2B5EF4-FFF2-40B4-BE49-F238E27FC236}">
                <a16:creationId xmlns:a16="http://schemas.microsoft.com/office/drawing/2014/main" id="{9314B972-FDF7-3B4D-8035-B47EB8104427}"/>
              </a:ext>
            </a:extLst>
          </p:cNvPr>
          <p:cNvSpPr/>
          <p:nvPr/>
        </p:nvSpPr>
        <p:spPr>
          <a:xfrm rot="5400000">
            <a:off x="2147761" y="3326860"/>
            <a:ext cx="744718" cy="798566"/>
          </a:xfrm>
          <a:prstGeom prst="snip1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kumimoji="1" lang="en-US" altLang="zh-TW" dirty="0">
                <a:latin typeface="Microsoft YaHei" panose="020B0503020204020204" pitchFamily="34" charset="-122"/>
                <a:ea typeface="Microsoft YaHei" panose="020B0503020204020204" pitchFamily="34" charset="-122"/>
              </a:rPr>
              <a:t>DATA</a:t>
            </a:r>
            <a:endParaRPr kumimoji="1" lang="zh-TW" altLang="en-US" dirty="0">
              <a:latin typeface="Microsoft YaHei" panose="020B0503020204020204" pitchFamily="34" charset="-122"/>
              <a:ea typeface="Microsoft YaHei" panose="020B0503020204020204" pitchFamily="34" charset="-122"/>
            </a:endParaRPr>
          </a:p>
        </p:txBody>
      </p:sp>
      <p:cxnSp>
        <p:nvCxnSpPr>
          <p:cNvPr id="8" name="直線箭頭接點 7">
            <a:extLst>
              <a:ext uri="{FF2B5EF4-FFF2-40B4-BE49-F238E27FC236}">
                <a16:creationId xmlns:a16="http://schemas.microsoft.com/office/drawing/2014/main" id="{A3D41F98-B02B-D949-BEAA-20AB076CCB80}"/>
              </a:ext>
            </a:extLst>
          </p:cNvPr>
          <p:cNvCxnSpPr>
            <a:cxnSpLocks/>
          </p:cNvCxnSpPr>
          <p:nvPr/>
        </p:nvCxnSpPr>
        <p:spPr>
          <a:xfrm>
            <a:off x="3683726" y="3841467"/>
            <a:ext cx="134803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箭頭接點 8">
            <a:extLst>
              <a:ext uri="{FF2B5EF4-FFF2-40B4-BE49-F238E27FC236}">
                <a16:creationId xmlns:a16="http://schemas.microsoft.com/office/drawing/2014/main" id="{3E91EC61-5EDC-024F-957D-FD3045C98558}"/>
              </a:ext>
            </a:extLst>
          </p:cNvPr>
          <p:cNvCxnSpPr>
            <a:cxnSpLocks/>
          </p:cNvCxnSpPr>
          <p:nvPr/>
        </p:nvCxnSpPr>
        <p:spPr>
          <a:xfrm>
            <a:off x="7763234" y="3841467"/>
            <a:ext cx="64242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群組 10">
            <a:extLst>
              <a:ext uri="{FF2B5EF4-FFF2-40B4-BE49-F238E27FC236}">
                <a16:creationId xmlns:a16="http://schemas.microsoft.com/office/drawing/2014/main" id="{F02E1362-83A6-1B44-80F7-3507152ADC76}"/>
              </a:ext>
            </a:extLst>
          </p:cNvPr>
          <p:cNvGrpSpPr/>
          <p:nvPr/>
        </p:nvGrpSpPr>
        <p:grpSpPr>
          <a:xfrm>
            <a:off x="1774483" y="4410216"/>
            <a:ext cx="1672286" cy="1683542"/>
            <a:chOff x="1740966" y="4322622"/>
            <a:chExt cx="1416120" cy="1416120"/>
          </a:xfrm>
        </p:grpSpPr>
        <p:pic>
          <p:nvPicPr>
            <p:cNvPr id="5" name="圖形 4" descr="雲">
              <a:extLst>
                <a:ext uri="{FF2B5EF4-FFF2-40B4-BE49-F238E27FC236}">
                  <a16:creationId xmlns:a16="http://schemas.microsoft.com/office/drawing/2014/main" id="{7E40F3C8-64FC-AC47-9267-E72E09836B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0966" y="4322622"/>
              <a:ext cx="1416120" cy="1416120"/>
            </a:xfrm>
            <a:prstGeom prst="rect">
              <a:avLst/>
            </a:prstGeom>
          </p:spPr>
        </p:pic>
        <p:sp>
          <p:nvSpPr>
            <p:cNvPr id="10" name="文字方塊 9">
              <a:extLst>
                <a:ext uri="{FF2B5EF4-FFF2-40B4-BE49-F238E27FC236}">
                  <a16:creationId xmlns:a16="http://schemas.microsoft.com/office/drawing/2014/main" id="{ECCA160E-2DF9-7844-ABF7-4553DAF6C727}"/>
                </a:ext>
              </a:extLst>
            </p:cNvPr>
            <p:cNvSpPr txBox="1"/>
            <p:nvPr/>
          </p:nvSpPr>
          <p:spPr>
            <a:xfrm>
              <a:off x="1945105" y="4793987"/>
              <a:ext cx="943276" cy="608386"/>
            </a:xfrm>
            <a:prstGeom prst="rect">
              <a:avLst/>
            </a:prstGeom>
            <a:noFill/>
          </p:spPr>
          <p:txBody>
            <a:bodyPr wrap="square" rtlCol="0">
              <a:spAutoFit/>
            </a:bodyPr>
            <a:lstStyle/>
            <a:p>
              <a:pPr algn="ctr"/>
              <a:r>
                <a:rPr kumimoji="1" lang="en-US" altLang="zh-TW" sz="2300" dirty="0">
                  <a:solidFill>
                    <a:schemeClr val="bg1"/>
                  </a:solidFill>
                  <a:latin typeface="Microsoft YaHei" panose="020B0503020204020204" pitchFamily="34" charset="-122"/>
                  <a:ea typeface="Microsoft YaHei" panose="020B0503020204020204" pitchFamily="34" charset="-122"/>
                </a:rPr>
                <a:t>BIG</a:t>
              </a:r>
            </a:p>
            <a:p>
              <a:pPr algn="ctr"/>
              <a:r>
                <a:rPr kumimoji="1" lang="en-US" altLang="zh-TW" dirty="0">
                  <a:solidFill>
                    <a:schemeClr val="bg1"/>
                  </a:solidFill>
                  <a:latin typeface="Microsoft YaHei" panose="020B0503020204020204" pitchFamily="34" charset="-122"/>
                  <a:ea typeface="Microsoft YaHei" panose="020B0503020204020204" pitchFamily="34" charset="-122"/>
                </a:rPr>
                <a:t>DATA</a:t>
              </a:r>
              <a:endParaRPr kumimoji="1" lang="zh-TW" altLang="en-US" dirty="0">
                <a:solidFill>
                  <a:schemeClr val="bg1"/>
                </a:solidFill>
                <a:latin typeface="Microsoft YaHei" panose="020B0503020204020204" pitchFamily="34" charset="-122"/>
                <a:ea typeface="Microsoft YaHei" panose="020B0503020204020204" pitchFamily="34" charset="-122"/>
              </a:endParaRPr>
            </a:p>
          </p:txBody>
        </p:sp>
      </p:grpSp>
      <p:cxnSp>
        <p:nvCxnSpPr>
          <p:cNvPr id="15" name="直線箭頭接點 14">
            <a:extLst>
              <a:ext uri="{FF2B5EF4-FFF2-40B4-BE49-F238E27FC236}">
                <a16:creationId xmlns:a16="http://schemas.microsoft.com/office/drawing/2014/main" id="{30BDA695-77E6-6F4E-B0F2-1373CEDD7EBE}"/>
              </a:ext>
            </a:extLst>
          </p:cNvPr>
          <p:cNvCxnSpPr>
            <a:cxnSpLocks/>
          </p:cNvCxnSpPr>
          <p:nvPr/>
        </p:nvCxnSpPr>
        <p:spPr>
          <a:xfrm>
            <a:off x="3683726" y="5318582"/>
            <a:ext cx="134803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橢圓 16">
            <a:extLst>
              <a:ext uri="{FF2B5EF4-FFF2-40B4-BE49-F238E27FC236}">
                <a16:creationId xmlns:a16="http://schemas.microsoft.com/office/drawing/2014/main" id="{D1AFCBDF-2714-5C4B-9BD9-40C325E9F3E6}"/>
              </a:ext>
            </a:extLst>
          </p:cNvPr>
          <p:cNvSpPr/>
          <p:nvPr/>
        </p:nvSpPr>
        <p:spPr>
          <a:xfrm>
            <a:off x="5380679" y="4533615"/>
            <a:ext cx="2076741" cy="58972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panose="020B0503020204020204" pitchFamily="34" charset="-122"/>
                <a:ea typeface="Microsoft YaHei" panose="020B0503020204020204" pitchFamily="34" charset="-122"/>
              </a:rPr>
              <a:t>Model based</a:t>
            </a:r>
            <a:endParaRPr kumimoji="1" lang="zh-TW" altLang="en-US" dirty="0">
              <a:latin typeface="Microsoft YaHei" panose="020B0503020204020204" pitchFamily="34" charset="-122"/>
              <a:ea typeface="Microsoft YaHei" panose="020B0503020204020204" pitchFamily="34" charset="-122"/>
            </a:endParaRPr>
          </a:p>
        </p:txBody>
      </p:sp>
      <p:sp>
        <p:nvSpPr>
          <p:cNvPr id="18" name="橢圓 17">
            <a:extLst>
              <a:ext uri="{FF2B5EF4-FFF2-40B4-BE49-F238E27FC236}">
                <a16:creationId xmlns:a16="http://schemas.microsoft.com/office/drawing/2014/main" id="{6FC16F9E-2072-7449-B03F-EDE7FE92A1EE}"/>
              </a:ext>
            </a:extLst>
          </p:cNvPr>
          <p:cNvSpPr/>
          <p:nvPr/>
        </p:nvSpPr>
        <p:spPr>
          <a:xfrm>
            <a:off x="5380680" y="3058924"/>
            <a:ext cx="2076741" cy="58972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latin typeface="Microsoft YaHei" panose="020B0503020204020204" pitchFamily="34" charset="-122"/>
                <a:ea typeface="Microsoft YaHei" panose="020B0503020204020204" pitchFamily="34" charset="-122"/>
              </a:rPr>
              <a:t>Rule</a:t>
            </a:r>
          </a:p>
          <a:p>
            <a:pPr algn="ctr"/>
            <a:r>
              <a:rPr kumimoji="1" lang="en-US" altLang="zh-TW" dirty="0">
                <a:latin typeface="Microsoft YaHei" panose="020B0503020204020204" pitchFamily="34" charset="-122"/>
                <a:ea typeface="Microsoft YaHei" panose="020B0503020204020204" pitchFamily="34" charset="-122"/>
              </a:rPr>
              <a:t> based</a:t>
            </a:r>
            <a:endParaRPr kumimoji="1" lang="zh-TW" altLang="en-US" dirty="0">
              <a:latin typeface="Microsoft YaHei" panose="020B0503020204020204" pitchFamily="34" charset="-122"/>
              <a:ea typeface="Microsoft YaHei" panose="020B0503020204020204" pitchFamily="34" charset="-122"/>
            </a:endParaRPr>
          </a:p>
        </p:txBody>
      </p:sp>
      <p:cxnSp>
        <p:nvCxnSpPr>
          <p:cNvPr id="19" name="直線箭頭接點 18">
            <a:extLst>
              <a:ext uri="{FF2B5EF4-FFF2-40B4-BE49-F238E27FC236}">
                <a16:creationId xmlns:a16="http://schemas.microsoft.com/office/drawing/2014/main" id="{0E81DB4B-0E50-2B46-898E-06273B52D015}"/>
              </a:ext>
            </a:extLst>
          </p:cNvPr>
          <p:cNvCxnSpPr>
            <a:cxnSpLocks/>
          </p:cNvCxnSpPr>
          <p:nvPr/>
        </p:nvCxnSpPr>
        <p:spPr>
          <a:xfrm>
            <a:off x="7763234" y="5293113"/>
            <a:ext cx="64242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603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 </a:t>
            </a:r>
            <a:br>
              <a:rPr kumimoji="1" lang="en-US" altLang="zh-TW" dirty="0"/>
            </a:br>
            <a:r>
              <a:rPr kumimoji="1" lang="en-US" altLang="zh-TW" dirty="0"/>
              <a:t>(Natural Language</a:t>
            </a:r>
            <a:r>
              <a:rPr kumimoji="1" lang="zh-TW" altLang="en-US" dirty="0"/>
              <a:t> </a:t>
            </a:r>
            <a:r>
              <a:rPr kumimoji="1" lang="en-US" altLang="zh-TW" dirty="0"/>
              <a:t>Processing)</a:t>
            </a:r>
            <a:endParaRPr kumimoji="1" lang="zh-TW" altLang="en-US" dirty="0"/>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75992D04-7030-9A4E-A356-FD0889088CF2}"/>
                  </a:ext>
                </a:extLst>
              </p:cNvPr>
              <p:cNvSpPr txBox="1"/>
              <p:nvPr/>
            </p:nvSpPr>
            <p:spPr>
              <a:xfrm>
                <a:off x="838200" y="1670474"/>
                <a:ext cx="5937203" cy="769441"/>
              </a:xfrm>
              <a:prstGeom prst="rect">
                <a:avLst/>
              </a:prstGeom>
              <a:noFill/>
            </p:spPr>
            <p:txBody>
              <a:bodyPr wrap="none" lIns="0" tIns="0" rIns="0" bIns="0" rtlCol="0">
                <a:spAutoFit/>
              </a:bodyPr>
              <a:lstStyle/>
              <a:p>
                <a:pPr marL="457200" indent="-457200">
                  <a:buFont typeface="Arial" panose="020B0604020202020204" pitchFamily="34" charset="0"/>
                  <a:buChar char="•"/>
                </a:pPr>
                <a:r>
                  <a:rPr kumimoji="1" lang="zh-TW" altLang="en-US" sz="2500" dirty="0">
                    <a:latin typeface="Microsoft YaHei" panose="020B0503020204020204" pitchFamily="34" charset="-122"/>
                    <a:ea typeface="Microsoft YaHei" panose="020B0503020204020204" pitchFamily="34" charset="-122"/>
                  </a:rPr>
                  <a:t>斷詞</a:t>
                </a:r>
                <a14:m>
                  <m:oMath xmlns:m="http://schemas.openxmlformats.org/officeDocument/2006/math">
                    <m:r>
                      <a:rPr kumimoji="1" lang="zh-TW" altLang="en-US" sz="2500" i="0" smtClean="0">
                        <a:latin typeface="Cambria Math" panose="02040503050406030204" pitchFamily="18" charset="0"/>
                      </a:rPr>
                      <m:t>：</m:t>
                    </m:r>
                    <m:r>
                      <m:rPr>
                        <m:sty m:val="p"/>
                      </m:rPr>
                      <a:rPr kumimoji="1" lang="en-US" altLang="zh-TW" sz="2500" b="0" i="0" smtClean="0">
                        <a:latin typeface="Cambria Math" panose="02040503050406030204" pitchFamily="18" charset="0"/>
                      </a:rPr>
                      <m:t>Sentence</m:t>
                    </m:r>
                    <m:r>
                      <a:rPr kumimoji="1" lang="en-US" altLang="zh-TW" sz="2500" b="0" i="0" smtClean="0">
                        <a:latin typeface="Cambria Math" panose="02040503050406030204" pitchFamily="18" charset="0"/>
                      </a:rPr>
                      <m:t>→</m:t>
                    </m:r>
                    <m:r>
                      <a:rPr kumimoji="1" lang="en-US" altLang="zh-TW" sz="2500" b="0" i="1" smtClean="0">
                        <a:latin typeface="Cambria Math" panose="02040503050406030204" pitchFamily="18" charset="0"/>
                      </a:rPr>
                      <m:t>{</m:t>
                    </m:r>
                    <m:sSub>
                      <m:sSubPr>
                        <m:ctrlPr>
                          <a:rPr kumimoji="1" lang="en-US" altLang="zh-TW" sz="2500" b="0" i="1" smtClean="0">
                            <a:latin typeface="Cambria Math" panose="02040503050406030204" pitchFamily="18" charset="0"/>
                          </a:rPr>
                        </m:ctrlPr>
                      </m:sSubPr>
                      <m:e>
                        <m:r>
                          <a:rPr kumimoji="1" lang="en-US" altLang="zh-TW" sz="2500" b="0" i="1" smtClean="0">
                            <a:latin typeface="Cambria Math" panose="02040503050406030204" pitchFamily="18" charset="0"/>
                          </a:rPr>
                          <m:t>𝑤</m:t>
                        </m:r>
                      </m:e>
                      <m:sub>
                        <m:r>
                          <a:rPr kumimoji="1" lang="en-US" altLang="zh-TW" sz="2500" b="0" i="1" smtClean="0">
                            <a:latin typeface="Cambria Math" panose="02040503050406030204" pitchFamily="18" charset="0"/>
                          </a:rPr>
                          <m:t>1</m:t>
                        </m:r>
                      </m:sub>
                    </m:sSub>
                    <m:r>
                      <a:rPr kumimoji="1" lang="en-US" altLang="zh-TW" sz="2500" b="0" i="1" smtClean="0">
                        <a:latin typeface="Cambria Math" panose="02040503050406030204" pitchFamily="18" charset="0"/>
                      </a:rPr>
                      <m:t>,</m:t>
                    </m:r>
                    <m:sSub>
                      <m:sSubPr>
                        <m:ctrlPr>
                          <a:rPr kumimoji="1" lang="en-US" altLang="zh-TW" sz="2500" b="0" i="1" smtClean="0">
                            <a:latin typeface="Cambria Math" panose="02040503050406030204" pitchFamily="18" charset="0"/>
                          </a:rPr>
                        </m:ctrlPr>
                      </m:sSubPr>
                      <m:e>
                        <m:r>
                          <a:rPr kumimoji="1" lang="en-US" altLang="zh-TW" sz="2500" b="0" i="1" smtClean="0">
                            <a:latin typeface="Cambria Math" panose="02040503050406030204" pitchFamily="18" charset="0"/>
                          </a:rPr>
                          <m:t>𝑤</m:t>
                        </m:r>
                      </m:e>
                      <m:sub>
                        <m:r>
                          <a:rPr kumimoji="1" lang="en-US" altLang="zh-TW" sz="2500" b="0" i="1" smtClean="0">
                            <a:latin typeface="Cambria Math" panose="02040503050406030204" pitchFamily="18" charset="0"/>
                          </a:rPr>
                          <m:t>2</m:t>
                        </m:r>
                      </m:sub>
                    </m:sSub>
                    <m:r>
                      <a:rPr kumimoji="1" lang="en-US" altLang="zh-TW" sz="2500" b="0" i="1" smtClean="0">
                        <a:latin typeface="Cambria Math" panose="02040503050406030204" pitchFamily="18" charset="0"/>
                      </a:rPr>
                      <m:t>,⋯,</m:t>
                    </m:r>
                    <m:sSub>
                      <m:sSubPr>
                        <m:ctrlPr>
                          <a:rPr kumimoji="1" lang="en-US" altLang="zh-TW" sz="2500" b="0" i="1" smtClean="0">
                            <a:latin typeface="Cambria Math" panose="02040503050406030204" pitchFamily="18" charset="0"/>
                          </a:rPr>
                        </m:ctrlPr>
                      </m:sSubPr>
                      <m:e>
                        <m:r>
                          <a:rPr kumimoji="1" lang="en-US" altLang="zh-TW" sz="2500" b="0" i="1" smtClean="0">
                            <a:latin typeface="Cambria Math" panose="02040503050406030204" pitchFamily="18" charset="0"/>
                          </a:rPr>
                          <m:t>𝑤</m:t>
                        </m:r>
                      </m:e>
                      <m:sub>
                        <m:r>
                          <a:rPr kumimoji="1" lang="en-US" altLang="zh-TW" sz="2500" b="0" i="1" smtClean="0">
                            <a:latin typeface="Cambria Math" panose="02040503050406030204" pitchFamily="18" charset="0"/>
                          </a:rPr>
                          <m:t>𝑛</m:t>
                        </m:r>
                      </m:sub>
                    </m:sSub>
                    <m:r>
                      <a:rPr kumimoji="1" lang="en-US" altLang="zh-TW" sz="2500" b="0" i="1" smtClean="0">
                        <a:latin typeface="Cambria Math" panose="02040503050406030204" pitchFamily="18" charset="0"/>
                      </a:rPr>
                      <m:t>}</m:t>
                    </m:r>
                  </m:oMath>
                </a14:m>
                <a:endParaRPr kumimoji="1" lang="en-US" altLang="zh-TW" sz="2500" b="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kumimoji="1" lang="zh-TW" altLang="en-US" sz="2500" dirty="0">
                    <a:latin typeface="Microsoft YaHei" panose="020B0503020204020204" pitchFamily="34" charset="-122"/>
                    <a:ea typeface="Microsoft YaHei" panose="020B0503020204020204" pitchFamily="34" charset="-122"/>
                  </a:rPr>
                  <a:t>計算統計特徵</a:t>
                </a:r>
                <a:r>
                  <a:rPr kumimoji="1" lang="en-US" altLang="zh-TW" sz="2500" dirty="0">
                    <a:latin typeface="Microsoft YaHei" panose="020B0503020204020204" pitchFamily="34" charset="-122"/>
                    <a:ea typeface="Microsoft YaHei" panose="020B0503020204020204" pitchFamily="34" charset="-122"/>
                  </a:rPr>
                  <a:t> (</a:t>
                </a:r>
                <a:r>
                  <a:rPr kumimoji="1" lang="zh-CN" altLang="en-US" sz="2500" dirty="0">
                    <a:latin typeface="Microsoft YaHei" panose="020B0503020204020204" pitchFamily="34" charset="-122"/>
                    <a:ea typeface="Microsoft YaHei" panose="020B0503020204020204" pitchFamily="34" charset="-122"/>
                  </a:rPr>
                  <a:t>詞頻</a:t>
                </a:r>
                <a:r>
                  <a:rPr kumimoji="1" lang="en-US" altLang="zh-CN" sz="2500" dirty="0">
                    <a:latin typeface="Microsoft YaHei" panose="020B0503020204020204" pitchFamily="34" charset="-122"/>
                    <a:ea typeface="Microsoft YaHei" panose="020B0503020204020204" pitchFamily="34" charset="-122"/>
                  </a:rPr>
                  <a:t>, TF-IDF, </a:t>
                </a:r>
                <a:r>
                  <a:rPr kumimoji="1" lang="zh-CN" altLang="en-US" sz="2500" dirty="0">
                    <a:latin typeface="Microsoft YaHei" panose="020B0503020204020204" pitchFamily="34" charset="-122"/>
                    <a:ea typeface="Microsoft YaHei" panose="020B0503020204020204" pitchFamily="34" charset="-122"/>
                  </a:rPr>
                  <a:t>條件機率</a:t>
                </a:r>
                <a:r>
                  <a:rPr kumimoji="1" lang="en-US" altLang="zh-TW" sz="2500" dirty="0">
                    <a:latin typeface="Microsoft YaHei" panose="020B0503020204020204" pitchFamily="34" charset="-122"/>
                    <a:ea typeface="Microsoft YaHei" panose="020B0503020204020204" pitchFamily="34" charset="-122"/>
                  </a:rPr>
                  <a:t>)</a:t>
                </a:r>
                <a:endParaRPr kumimoji="1" lang="zh-TW" altLang="en-US" sz="2500" dirty="0">
                  <a:latin typeface="Microsoft YaHei" panose="020B0503020204020204" pitchFamily="34" charset="-122"/>
                  <a:ea typeface="Microsoft YaHei" panose="020B0503020204020204" pitchFamily="34" charset="-122"/>
                </a:endParaRPr>
              </a:p>
            </p:txBody>
          </p:sp>
        </mc:Choice>
        <mc:Fallback xmlns="">
          <p:sp>
            <p:nvSpPr>
              <p:cNvPr id="14" name="文字方塊 13">
                <a:extLst>
                  <a:ext uri="{FF2B5EF4-FFF2-40B4-BE49-F238E27FC236}">
                    <a16:creationId xmlns:a16="http://schemas.microsoft.com/office/drawing/2014/main" id="{75992D04-7030-9A4E-A356-FD0889088CF2}"/>
                  </a:ext>
                </a:extLst>
              </p:cNvPr>
              <p:cNvSpPr txBox="1">
                <a:spLocks noRot="1" noChangeAspect="1" noMove="1" noResize="1" noEditPoints="1" noAdjustHandles="1" noChangeArrowheads="1" noChangeShapeType="1" noTextEdit="1"/>
              </p:cNvSpPr>
              <p:nvPr/>
            </p:nvSpPr>
            <p:spPr>
              <a:xfrm>
                <a:off x="838200" y="1670474"/>
                <a:ext cx="5937203" cy="769441"/>
              </a:xfrm>
              <a:prstGeom prst="rect">
                <a:avLst/>
              </a:prstGeom>
              <a:blipFill>
                <a:blip r:embed="rId3"/>
                <a:stretch>
                  <a:fillRect l="-2991" t="-15000" r="-2350" b="-23333"/>
                </a:stretch>
              </a:blipFill>
            </p:spPr>
            <p:txBody>
              <a:bodyPr/>
              <a:lstStyle/>
              <a:p>
                <a:r>
                  <a:rPr lang="zh-TW" altLang="en-US">
                    <a:noFill/>
                  </a:rPr>
                  <a:t> </a:t>
                </a:r>
              </a:p>
            </p:txBody>
          </p:sp>
        </mc:Fallback>
      </mc:AlternateContent>
      <p:sp>
        <p:nvSpPr>
          <p:cNvPr id="16" name="文字方塊 15">
            <a:extLst>
              <a:ext uri="{FF2B5EF4-FFF2-40B4-BE49-F238E27FC236}">
                <a16:creationId xmlns:a16="http://schemas.microsoft.com/office/drawing/2014/main" id="{B74E5D07-5BBA-454E-A84D-4C0E83DF9018}"/>
              </a:ext>
            </a:extLst>
          </p:cNvPr>
          <p:cNvSpPr txBox="1"/>
          <p:nvPr/>
        </p:nvSpPr>
        <p:spPr>
          <a:xfrm>
            <a:off x="838199" y="2588963"/>
            <a:ext cx="10910455" cy="4074385"/>
          </a:xfrm>
          <a:prstGeom prst="rect">
            <a:avLst/>
          </a:prstGeom>
          <a:noFill/>
        </p:spPr>
        <p:txBody>
          <a:bodyPr wrap="square" rtlCol="0">
            <a:spAutoFit/>
          </a:bodyPr>
          <a:lstStyle/>
          <a:p>
            <a:pPr>
              <a:lnSpc>
                <a:spcPct val="130000"/>
              </a:lnSpc>
            </a:pPr>
            <a:r>
              <a:rPr kumimoji="1" lang="zh-CN" altLang="en-US" sz="2300" dirty="0">
                <a:latin typeface="Microsoft YaHei" panose="020B0503020204020204" pitchFamily="34" charset="-122"/>
                <a:ea typeface="Microsoft YaHei" panose="020B0503020204020204" pitchFamily="34" charset="-122"/>
              </a:rPr>
              <a:t>基於</a:t>
            </a:r>
            <a:r>
              <a:rPr kumimoji="1" lang="zh-CN" altLang="en-US" sz="2300" dirty="0">
                <a:solidFill>
                  <a:srgbClr val="FF0000"/>
                </a:solidFill>
                <a:latin typeface="Microsoft YaHei" panose="020B0503020204020204" pitchFamily="34" charset="-122"/>
                <a:ea typeface="Microsoft YaHei" panose="020B0503020204020204" pitchFamily="34" charset="-122"/>
              </a:rPr>
              <a:t>統計規則</a:t>
            </a:r>
            <a:r>
              <a:rPr kumimoji="1" lang="zh-CN" altLang="en-US" sz="2300" dirty="0">
                <a:latin typeface="Microsoft YaHei" panose="020B0503020204020204" pitchFamily="34" charset="-122"/>
                <a:ea typeface="Microsoft YaHei" panose="020B0503020204020204" pitchFamily="34" charset="-122"/>
              </a:rPr>
              <a:t>的機器學習模型：</a:t>
            </a:r>
            <a:endParaRPr kumimoji="1" lang="en-US" altLang="zh-CN" sz="2300" dirty="0">
              <a:latin typeface="Microsoft YaHei" panose="020B0503020204020204" pitchFamily="34" charset="-122"/>
              <a:ea typeface="Microsoft YaHei" panose="020B0503020204020204" pitchFamily="34" charset="-122"/>
            </a:endParaRPr>
          </a:p>
          <a:p>
            <a:pPr marL="285750" indent="-285750">
              <a:lnSpc>
                <a:spcPct val="130000"/>
              </a:lnSpc>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詞袋模型</a:t>
            </a:r>
            <a:r>
              <a:rPr kumimoji="1" lang="en-US" altLang="zh-TW" sz="2000" dirty="0">
                <a:latin typeface="Microsoft YaHei" panose="020B0503020204020204" pitchFamily="34" charset="-122"/>
                <a:ea typeface="Microsoft YaHei" panose="020B0503020204020204" pitchFamily="34" charset="-122"/>
              </a:rPr>
              <a:t> (BOW, Bag of Words)</a:t>
            </a:r>
            <a:r>
              <a:rPr kumimoji="1" lang="zh-TW" altLang="en-US" sz="2000" dirty="0">
                <a:latin typeface="Microsoft YaHei" panose="020B0503020204020204" pitchFamily="34" charset="-122"/>
                <a:ea typeface="Microsoft YaHei" panose="020B0503020204020204" pitchFamily="34" charset="-122"/>
              </a:rPr>
              <a:t>：</a:t>
            </a:r>
            <a:endParaRPr kumimoji="1" lang="en-US" altLang="zh-TW" sz="2000" dirty="0">
              <a:latin typeface="Microsoft YaHei" panose="020B0503020204020204" pitchFamily="34" charset="-122"/>
              <a:ea typeface="Microsoft YaHei" panose="020B0503020204020204" pitchFamily="34" charset="-122"/>
            </a:endParaRPr>
          </a:p>
          <a:p>
            <a:pPr>
              <a:lnSpc>
                <a:spcPct val="130000"/>
              </a:lnSpc>
            </a:pPr>
            <a:r>
              <a:rPr kumimoji="1" lang="zh-TW" altLang="en-US" sz="2000" dirty="0">
                <a:latin typeface="Microsoft YaHei" panose="020B0503020204020204" pitchFamily="34" charset="-122"/>
                <a:ea typeface="Microsoft YaHei" panose="020B0503020204020204" pitchFamily="34" charset="-122"/>
              </a:rPr>
              <a:t>    前題假設：若兩個句子的意思很像，那他們的詞應該也是一樣。</a:t>
            </a:r>
            <a:endParaRPr kumimoji="1" lang="en-US" altLang="zh-TW" sz="2000" dirty="0">
              <a:latin typeface="Microsoft YaHei" panose="020B0503020204020204" pitchFamily="34" charset="-122"/>
              <a:ea typeface="Microsoft YaHei" panose="020B0503020204020204" pitchFamily="34" charset="-122"/>
            </a:endParaRPr>
          </a:p>
          <a:p>
            <a:pPr>
              <a:lnSpc>
                <a:spcPct val="130000"/>
              </a:lnSpc>
            </a:pPr>
            <a:r>
              <a:rPr kumimoji="1" lang="zh-TW" altLang="en-US" sz="2000" dirty="0">
                <a:latin typeface="Microsoft YaHei" panose="020B0503020204020204" pitchFamily="34" charset="-122"/>
                <a:ea typeface="Microsoft YaHei" panose="020B0503020204020204" pitchFamily="34" charset="-122"/>
              </a:rPr>
              <a:t>    應用：文本分類問題，預測一段文本是屬於哪一種類別，例如：語意分類、文章分類等等。</a:t>
            </a:r>
            <a:endParaRPr kumimoji="1" lang="en-US" altLang="zh-TW" sz="2000" dirty="0">
              <a:latin typeface="Microsoft YaHei" panose="020B0503020204020204" pitchFamily="34" charset="-122"/>
              <a:ea typeface="Microsoft YaHei" panose="020B0503020204020204" pitchFamily="34" charset="-122"/>
            </a:endParaRPr>
          </a:p>
          <a:p>
            <a:pPr>
              <a:lnSpc>
                <a:spcPct val="130000"/>
              </a:lnSpc>
            </a:pPr>
            <a:r>
              <a:rPr kumimoji="1" lang="zh-TW" altLang="en-US" sz="2000" dirty="0">
                <a:latin typeface="Microsoft YaHei" panose="020B0503020204020204" pitchFamily="34" charset="-122"/>
                <a:ea typeface="Microsoft YaHei" panose="020B0503020204020204" pitchFamily="34" charset="-122"/>
              </a:rPr>
              <a:t>    缺點：只是統計描述，無法真正學到語意之間的關聯、維度災難。</a:t>
            </a:r>
            <a:endParaRPr kumimoji="1" lang="en-US" altLang="zh-CN" sz="2000" dirty="0">
              <a:latin typeface="Microsoft YaHei" panose="020B0503020204020204" pitchFamily="34" charset="-122"/>
              <a:ea typeface="Microsoft YaHei" panose="020B0503020204020204" pitchFamily="34" charset="-122"/>
            </a:endParaRPr>
          </a:p>
          <a:p>
            <a:pPr>
              <a:lnSpc>
                <a:spcPct val="130000"/>
              </a:lnSpc>
            </a:pPr>
            <a:endParaRPr kumimoji="1" lang="en-US" altLang="zh-TW" dirty="0">
              <a:latin typeface="Microsoft YaHei" panose="020B0503020204020204" pitchFamily="34" charset="-122"/>
              <a:ea typeface="Microsoft YaHei" panose="020B0503020204020204" pitchFamily="34" charset="-122"/>
            </a:endParaRPr>
          </a:p>
          <a:p>
            <a:pPr marL="285750" indent="-285750">
              <a:lnSpc>
                <a:spcPct val="130000"/>
              </a:lnSpc>
              <a:buFont typeface="Arial" panose="020B0604020202020204" pitchFamily="34" charset="0"/>
              <a:buChar char="•"/>
            </a:pPr>
            <a:r>
              <a:rPr kumimoji="1" lang="en-US" altLang="zh-TW" sz="2000" dirty="0">
                <a:latin typeface="Microsoft YaHei" panose="020B0503020204020204" pitchFamily="34" charset="-122"/>
                <a:ea typeface="Microsoft YaHei" panose="020B0503020204020204" pitchFamily="34" charset="-122"/>
              </a:rPr>
              <a:t>N</a:t>
            </a:r>
            <a:r>
              <a:rPr kumimoji="1" lang="zh-CN" altLang="en-US" sz="2000" dirty="0">
                <a:latin typeface="Microsoft YaHei" panose="020B0503020204020204" pitchFamily="34" charset="-122"/>
                <a:ea typeface="Microsoft YaHei" panose="020B0503020204020204" pitchFamily="34" charset="-122"/>
              </a:rPr>
              <a:t>元語法</a:t>
            </a:r>
            <a:r>
              <a:rPr kumimoji="1" lang="en-US" altLang="zh-TW" sz="2000" dirty="0">
                <a:latin typeface="Microsoft YaHei" panose="020B0503020204020204" pitchFamily="34" charset="-122"/>
                <a:ea typeface="Microsoft YaHei" panose="020B0503020204020204" pitchFamily="34" charset="-122"/>
              </a:rPr>
              <a:t> (N-gram)</a:t>
            </a:r>
            <a:r>
              <a:rPr kumimoji="1" lang="zh-TW" altLang="en-US" sz="2000" dirty="0">
                <a:latin typeface="Microsoft YaHei" panose="020B0503020204020204" pitchFamily="34" charset="-122"/>
                <a:ea typeface="Microsoft YaHei" panose="020B0503020204020204" pitchFamily="34" charset="-122"/>
              </a:rPr>
              <a:t>：</a:t>
            </a:r>
            <a:endParaRPr kumimoji="1" lang="en-US" altLang="zh-TW" sz="2000" dirty="0">
              <a:latin typeface="Microsoft YaHei" panose="020B0503020204020204" pitchFamily="34" charset="-122"/>
              <a:ea typeface="Microsoft YaHei" panose="020B0503020204020204" pitchFamily="34" charset="-122"/>
            </a:endParaRPr>
          </a:p>
          <a:p>
            <a:pPr>
              <a:lnSpc>
                <a:spcPct val="130000"/>
              </a:lnSpc>
            </a:pPr>
            <a:r>
              <a:rPr kumimoji="1" lang="zh-TW" altLang="en-US" sz="2000" dirty="0">
                <a:latin typeface="Microsoft YaHei" panose="020B0503020204020204" pitchFamily="34" charset="-122"/>
                <a:ea typeface="Microsoft YaHei" panose="020B0503020204020204" pitchFamily="34" charset="-122"/>
              </a:rPr>
              <a:t>    前題假設：常常一起出現的詞，照理來說有高機率會一起出現。</a:t>
            </a:r>
            <a:endParaRPr kumimoji="1" lang="en-US" altLang="zh-TW" sz="2000" dirty="0">
              <a:latin typeface="Microsoft YaHei" panose="020B0503020204020204" pitchFamily="34" charset="-122"/>
              <a:ea typeface="Microsoft YaHei" panose="020B0503020204020204" pitchFamily="34" charset="-122"/>
            </a:endParaRPr>
          </a:p>
          <a:p>
            <a:pPr>
              <a:lnSpc>
                <a:spcPct val="130000"/>
              </a:lnSpc>
            </a:pPr>
            <a:r>
              <a:rPr kumimoji="1" lang="zh-TW" altLang="en-US" sz="2000" dirty="0">
                <a:latin typeface="Microsoft YaHei" panose="020B0503020204020204" pitchFamily="34" charset="-122"/>
                <a:ea typeface="Microsoft YaHei" panose="020B0503020204020204" pitchFamily="34" charset="-122"/>
              </a:rPr>
              <a:t>    應用：文本生成問題，給予一段前文，生成後文。</a:t>
            </a:r>
            <a:endParaRPr kumimoji="1" lang="en-US" altLang="zh-TW" sz="2000" dirty="0">
              <a:latin typeface="Microsoft YaHei" panose="020B0503020204020204" pitchFamily="34" charset="-122"/>
              <a:ea typeface="Microsoft YaHei" panose="020B0503020204020204" pitchFamily="34" charset="-122"/>
            </a:endParaRPr>
          </a:p>
          <a:p>
            <a:pPr>
              <a:lnSpc>
                <a:spcPct val="130000"/>
              </a:lnSpc>
            </a:pPr>
            <a:r>
              <a:rPr kumimoji="1" lang="zh-TW" altLang="en-US" sz="2000" dirty="0">
                <a:latin typeface="Microsoft YaHei" panose="020B0503020204020204" pitchFamily="34" charset="-122"/>
                <a:ea typeface="Microsoft YaHei" panose="020B0503020204020204" pitchFamily="34" charset="-122"/>
              </a:rPr>
              <a:t>    缺點：每次只考慮</a:t>
            </a:r>
            <a:r>
              <a:rPr kumimoji="1" lang="en-US" altLang="zh-TW" sz="2000" dirty="0">
                <a:latin typeface="Microsoft YaHei" panose="020B0503020204020204" pitchFamily="34" charset="-122"/>
                <a:ea typeface="Microsoft YaHei" panose="020B0503020204020204" pitchFamily="34" charset="-122"/>
              </a:rPr>
              <a:t>N</a:t>
            </a:r>
            <a:r>
              <a:rPr kumimoji="1" lang="zh-TW" altLang="en-US" sz="2000" dirty="0">
                <a:latin typeface="Microsoft YaHei" panose="020B0503020204020204" pitchFamily="34" charset="-122"/>
                <a:ea typeface="Microsoft YaHei" panose="020B0503020204020204" pitchFamily="34" charset="-122"/>
              </a:rPr>
              <a:t>個字，無法考慮全局上下文、維度災難。</a:t>
            </a:r>
            <a:endParaRPr kumimoji="1" lang="en-US" altLang="zh-TW"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42057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F320B14-F59E-2745-8726-3F9C60B1FBF4}"/>
              </a:ext>
            </a:extLst>
          </p:cNvPr>
          <p:cNvSpPr>
            <a:spLocks noGrp="1"/>
          </p:cNvSpPr>
          <p:nvPr>
            <p:ph type="title"/>
          </p:nvPr>
        </p:nvSpPr>
        <p:spPr/>
        <p:txBody>
          <a:bodyPr/>
          <a:lstStyle/>
          <a:p>
            <a:r>
              <a:rPr kumimoji="1" lang="zh-TW" altLang="en-US" dirty="0"/>
              <a:t>自然語言處理 </a:t>
            </a:r>
            <a:br>
              <a:rPr kumimoji="1" lang="en-US" altLang="zh-TW" dirty="0"/>
            </a:br>
            <a:r>
              <a:rPr kumimoji="1" lang="en-US" altLang="zh-TW" dirty="0"/>
              <a:t>(Natural Language</a:t>
            </a:r>
            <a:r>
              <a:rPr kumimoji="1" lang="zh-TW" altLang="en-US" dirty="0"/>
              <a:t> </a:t>
            </a:r>
            <a:r>
              <a:rPr kumimoji="1" lang="en-US" altLang="zh-TW" dirty="0"/>
              <a:t>Processing)</a:t>
            </a:r>
            <a:endParaRPr kumimoji="1" lang="zh-TW" altLang="en-US" dirty="0"/>
          </a:p>
        </p:txBody>
      </p:sp>
      <p:sp>
        <p:nvSpPr>
          <p:cNvPr id="5" name="矩形 4">
            <a:extLst>
              <a:ext uri="{FF2B5EF4-FFF2-40B4-BE49-F238E27FC236}">
                <a16:creationId xmlns:a16="http://schemas.microsoft.com/office/drawing/2014/main" id="{43C71CDB-A186-E742-B271-04F508F899D3}"/>
              </a:ext>
            </a:extLst>
          </p:cNvPr>
          <p:cNvSpPr/>
          <p:nvPr/>
        </p:nvSpPr>
        <p:spPr>
          <a:xfrm>
            <a:off x="783065" y="1844813"/>
            <a:ext cx="8790425" cy="800219"/>
          </a:xfrm>
          <a:prstGeom prst="rect">
            <a:avLst/>
          </a:prstGeom>
        </p:spPr>
        <p:txBody>
          <a:bodyPr wrap="square">
            <a:spAutoFit/>
          </a:bodyPr>
          <a:lstStyle/>
          <a:p>
            <a:pPr marL="285750" indent="-285750">
              <a:buFont typeface="Arial" panose="020B0604020202020204" pitchFamily="34" charset="0"/>
              <a:buChar char="•"/>
            </a:pPr>
            <a:r>
              <a:rPr kumimoji="1" lang="zh-CN" altLang="en-US" sz="2300" dirty="0">
                <a:latin typeface="Microsoft YaHei" panose="020B0503020204020204" pitchFamily="34" charset="-122"/>
                <a:ea typeface="Microsoft YaHei" panose="020B0503020204020204" pitchFamily="34" charset="-122"/>
              </a:rPr>
              <a:t>詞袋模型</a:t>
            </a:r>
            <a:r>
              <a:rPr kumimoji="1" lang="en-US" altLang="zh-TW" sz="2300" dirty="0">
                <a:latin typeface="Microsoft YaHei" panose="020B0503020204020204" pitchFamily="34" charset="-122"/>
                <a:ea typeface="Microsoft YaHei" panose="020B0503020204020204" pitchFamily="34" charset="-122"/>
              </a:rPr>
              <a:t> (BOW, Bag of Words)</a:t>
            </a:r>
            <a:r>
              <a:rPr kumimoji="1" lang="zh-TW" altLang="en-US" sz="2300" dirty="0">
                <a:latin typeface="Microsoft YaHei" panose="020B0503020204020204" pitchFamily="34" charset="-122"/>
                <a:ea typeface="Microsoft YaHei" panose="020B0503020204020204" pitchFamily="34" charset="-122"/>
              </a:rPr>
              <a:t>：</a:t>
            </a:r>
            <a:endParaRPr kumimoji="1" lang="en-US" altLang="zh-TW" sz="2300" dirty="0">
              <a:latin typeface="Microsoft YaHei" panose="020B0503020204020204" pitchFamily="34" charset="-122"/>
              <a:ea typeface="Microsoft YaHei" panose="020B0503020204020204" pitchFamily="34" charset="-122"/>
            </a:endParaRPr>
          </a:p>
          <a:p>
            <a:r>
              <a:rPr kumimoji="1" lang="zh-TW" altLang="en-US" sz="2300" dirty="0">
                <a:latin typeface="Microsoft YaHei" panose="020B0503020204020204" pitchFamily="34" charset="-122"/>
                <a:ea typeface="Microsoft YaHei" panose="020B0503020204020204" pitchFamily="34" charset="-122"/>
              </a:rPr>
              <a:t>    前題假設：若兩個句子的意思很像，那他們的詞應該也是一樣。</a:t>
            </a:r>
            <a:endParaRPr kumimoji="1" lang="en-US" altLang="zh-TW" sz="2300" dirty="0">
              <a:latin typeface="Microsoft YaHei" panose="020B0503020204020204" pitchFamily="34" charset="-122"/>
              <a:ea typeface="Microsoft YaHei" panose="020B0503020204020204" pitchFamily="34" charset="-122"/>
            </a:endParaRPr>
          </a:p>
        </p:txBody>
      </p:sp>
      <p:graphicFrame>
        <p:nvGraphicFramePr>
          <p:cNvPr id="6" name="表格 5">
            <a:extLst>
              <a:ext uri="{FF2B5EF4-FFF2-40B4-BE49-F238E27FC236}">
                <a16:creationId xmlns:a16="http://schemas.microsoft.com/office/drawing/2014/main" id="{01C8F25A-241E-B640-A281-CA0EC4411975}"/>
              </a:ext>
            </a:extLst>
          </p:cNvPr>
          <p:cNvGraphicFramePr>
            <a:graphicFrameLocks noGrp="1"/>
          </p:cNvGraphicFramePr>
          <p:nvPr>
            <p:extLst>
              <p:ext uri="{D42A27DB-BD31-4B8C-83A1-F6EECF244321}">
                <p14:modId xmlns:p14="http://schemas.microsoft.com/office/powerpoint/2010/main" val="1531411594"/>
              </p:ext>
            </p:extLst>
          </p:nvPr>
        </p:nvGraphicFramePr>
        <p:xfrm>
          <a:off x="1155834" y="3297551"/>
          <a:ext cx="4164072" cy="2029768"/>
        </p:xfrm>
        <a:graphic>
          <a:graphicData uri="http://schemas.openxmlformats.org/drawingml/2006/table">
            <a:tbl>
              <a:tblPr firstRow="1" bandRow="1">
                <a:tableStyleId>{5C22544A-7EE6-4342-B048-85BDC9FD1C3A}</a:tableStyleId>
              </a:tblPr>
              <a:tblGrid>
                <a:gridCol w="2082036">
                  <a:extLst>
                    <a:ext uri="{9D8B030D-6E8A-4147-A177-3AD203B41FA5}">
                      <a16:colId xmlns:a16="http://schemas.microsoft.com/office/drawing/2014/main" val="637996836"/>
                    </a:ext>
                  </a:extLst>
                </a:gridCol>
                <a:gridCol w="2082036">
                  <a:extLst>
                    <a:ext uri="{9D8B030D-6E8A-4147-A177-3AD203B41FA5}">
                      <a16:colId xmlns:a16="http://schemas.microsoft.com/office/drawing/2014/main" val="3521297482"/>
                    </a:ext>
                  </a:extLst>
                </a:gridCol>
              </a:tblGrid>
              <a:tr h="581989">
                <a:tc>
                  <a:txBody>
                    <a:bodyPr/>
                    <a:lstStyle/>
                    <a:p>
                      <a:pPr algn="ctr"/>
                      <a:r>
                        <a:rPr lang="en-US" altLang="zh-TW" dirty="0"/>
                        <a:t>Sentence</a:t>
                      </a:r>
                      <a:endParaRPr lang="zh-TW" altLang="en-US" dirty="0"/>
                    </a:p>
                  </a:txBody>
                  <a:tcPr anchor="ctr"/>
                </a:tc>
                <a:tc>
                  <a:txBody>
                    <a:bodyPr/>
                    <a:lstStyle/>
                    <a:p>
                      <a:pPr algn="ctr"/>
                      <a:r>
                        <a:rPr lang="en-US" altLang="zh-TW" dirty="0"/>
                        <a:t>Label</a:t>
                      </a:r>
                      <a:endParaRPr lang="zh-TW" altLang="en-US" dirty="0"/>
                    </a:p>
                  </a:txBody>
                  <a:tcPr anchor="ctr"/>
                </a:tc>
                <a:extLst>
                  <a:ext uri="{0D108BD9-81ED-4DB2-BD59-A6C34878D82A}">
                    <a16:rowId xmlns:a16="http://schemas.microsoft.com/office/drawing/2014/main" val="762807742"/>
                  </a:ext>
                </a:extLst>
              </a:tr>
              <a:tr h="482593">
                <a:tc>
                  <a:txBody>
                    <a:bodyPr/>
                    <a:lstStyle/>
                    <a:p>
                      <a:pPr algn="ctr"/>
                      <a:r>
                        <a:rPr lang="zh-CN" altLang="en-US" dirty="0">
                          <a:latin typeface="Microsoft YaHei" panose="020B0503020204020204" pitchFamily="34" charset="-122"/>
                          <a:ea typeface="Microsoft YaHei" panose="020B0503020204020204" pitchFamily="34" charset="-122"/>
                        </a:rPr>
                        <a:t>我的心情好不美麗</a:t>
                      </a:r>
                      <a:endParaRPr lang="zh-TW" altLang="en-US"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TW" dirty="0"/>
                        <a:t>Good</a:t>
                      </a:r>
                      <a:endParaRPr lang="zh-TW" altLang="en-US" dirty="0"/>
                    </a:p>
                  </a:txBody>
                  <a:tcPr anchor="ctr"/>
                </a:tc>
                <a:extLst>
                  <a:ext uri="{0D108BD9-81ED-4DB2-BD59-A6C34878D82A}">
                    <a16:rowId xmlns:a16="http://schemas.microsoft.com/office/drawing/2014/main" val="1043727487"/>
                  </a:ext>
                </a:extLst>
              </a:tr>
              <a:tr h="482593">
                <a:tc>
                  <a:txBody>
                    <a:bodyPr/>
                    <a:lstStyle/>
                    <a:p>
                      <a:pPr algn="ctr"/>
                      <a:r>
                        <a:rPr lang="zh-CN" altLang="en-US" dirty="0">
                          <a:latin typeface="Microsoft YaHei" panose="020B0503020204020204" pitchFamily="34" charset="-122"/>
                          <a:ea typeface="Microsoft YaHei" panose="020B0503020204020204" pitchFamily="34" charset="-122"/>
                        </a:rPr>
                        <a:t>阿不就好棒棒</a:t>
                      </a:r>
                      <a:endParaRPr lang="zh-TW" altLang="en-US"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TW" dirty="0"/>
                        <a:t>Bad</a:t>
                      </a:r>
                      <a:endParaRPr lang="zh-TW" altLang="en-US" dirty="0"/>
                    </a:p>
                  </a:txBody>
                  <a:tcPr anchor="ctr"/>
                </a:tc>
                <a:extLst>
                  <a:ext uri="{0D108BD9-81ED-4DB2-BD59-A6C34878D82A}">
                    <a16:rowId xmlns:a16="http://schemas.microsoft.com/office/drawing/2014/main" val="2860834066"/>
                  </a:ext>
                </a:extLst>
              </a:tr>
              <a:tr h="482593">
                <a:tc>
                  <a:txBody>
                    <a:bodyPr/>
                    <a:lstStyle/>
                    <a:p>
                      <a:pPr algn="ctr"/>
                      <a:r>
                        <a:rPr lang="zh-TW" altLang="en-US" dirty="0">
                          <a:latin typeface="Microsoft YaHei" panose="020B0503020204020204" pitchFamily="34" charset="-122"/>
                          <a:ea typeface="Microsoft YaHei" panose="020B0503020204020204" pitchFamily="34" charset="-122"/>
                        </a:rPr>
                        <a:t>我的心情好棒棒</a:t>
                      </a:r>
                    </a:p>
                  </a:txBody>
                  <a:tcPr anchor="ctr"/>
                </a:tc>
                <a:tc>
                  <a:txBody>
                    <a:bodyPr/>
                    <a:lstStyle/>
                    <a:p>
                      <a:pPr algn="ctr"/>
                      <a:r>
                        <a:rPr lang="en-US" altLang="zh-TW" dirty="0"/>
                        <a:t>Bad</a:t>
                      </a:r>
                      <a:endParaRPr lang="zh-TW" altLang="en-US" dirty="0"/>
                    </a:p>
                  </a:txBody>
                  <a:tcPr anchor="ctr"/>
                </a:tc>
                <a:extLst>
                  <a:ext uri="{0D108BD9-81ED-4DB2-BD59-A6C34878D82A}">
                    <a16:rowId xmlns:a16="http://schemas.microsoft.com/office/drawing/2014/main" val="2585855407"/>
                  </a:ext>
                </a:extLst>
              </a:tr>
            </a:tbl>
          </a:graphicData>
        </a:graphic>
      </p:graphicFrame>
      <p:graphicFrame>
        <p:nvGraphicFramePr>
          <p:cNvPr id="7" name="表格 6">
            <a:extLst>
              <a:ext uri="{FF2B5EF4-FFF2-40B4-BE49-F238E27FC236}">
                <a16:creationId xmlns:a16="http://schemas.microsoft.com/office/drawing/2014/main" id="{3A100120-449F-DB46-956E-67CECE0DEEBD}"/>
              </a:ext>
            </a:extLst>
          </p:cNvPr>
          <p:cNvGraphicFramePr>
            <a:graphicFrameLocks noGrp="1"/>
          </p:cNvGraphicFramePr>
          <p:nvPr>
            <p:extLst>
              <p:ext uri="{D42A27DB-BD31-4B8C-83A1-F6EECF244321}">
                <p14:modId xmlns:p14="http://schemas.microsoft.com/office/powerpoint/2010/main" val="2619703777"/>
              </p:ext>
            </p:extLst>
          </p:nvPr>
        </p:nvGraphicFramePr>
        <p:xfrm>
          <a:off x="6483973" y="3297551"/>
          <a:ext cx="4164072" cy="1547175"/>
        </p:xfrm>
        <a:graphic>
          <a:graphicData uri="http://schemas.openxmlformats.org/drawingml/2006/table">
            <a:tbl>
              <a:tblPr firstRow="1" bandRow="1">
                <a:tableStyleId>{5C22544A-7EE6-4342-B048-85BDC9FD1C3A}</a:tableStyleId>
              </a:tblPr>
              <a:tblGrid>
                <a:gridCol w="2082036">
                  <a:extLst>
                    <a:ext uri="{9D8B030D-6E8A-4147-A177-3AD203B41FA5}">
                      <a16:colId xmlns:a16="http://schemas.microsoft.com/office/drawing/2014/main" val="637996836"/>
                    </a:ext>
                  </a:extLst>
                </a:gridCol>
                <a:gridCol w="2082036">
                  <a:extLst>
                    <a:ext uri="{9D8B030D-6E8A-4147-A177-3AD203B41FA5}">
                      <a16:colId xmlns:a16="http://schemas.microsoft.com/office/drawing/2014/main" val="3521297482"/>
                    </a:ext>
                  </a:extLst>
                </a:gridCol>
              </a:tblGrid>
              <a:tr h="581989">
                <a:tc>
                  <a:txBody>
                    <a:bodyPr/>
                    <a:lstStyle/>
                    <a:p>
                      <a:pPr algn="ctr"/>
                      <a:r>
                        <a:rPr lang="en-US" altLang="zh-TW" dirty="0"/>
                        <a:t>Sentence</a:t>
                      </a:r>
                      <a:endParaRPr lang="zh-TW" altLang="en-US" dirty="0"/>
                    </a:p>
                  </a:txBody>
                  <a:tcPr anchor="ctr"/>
                </a:tc>
                <a:tc>
                  <a:txBody>
                    <a:bodyPr/>
                    <a:lstStyle/>
                    <a:p>
                      <a:pPr algn="ctr"/>
                      <a:r>
                        <a:rPr lang="en-US" altLang="zh-TW" dirty="0"/>
                        <a:t>Predict</a:t>
                      </a:r>
                      <a:endParaRPr lang="zh-TW" altLang="en-US" dirty="0"/>
                    </a:p>
                  </a:txBody>
                  <a:tcPr anchor="ctr"/>
                </a:tc>
                <a:extLst>
                  <a:ext uri="{0D108BD9-81ED-4DB2-BD59-A6C34878D82A}">
                    <a16:rowId xmlns:a16="http://schemas.microsoft.com/office/drawing/2014/main" val="762807742"/>
                  </a:ext>
                </a:extLst>
              </a:tr>
              <a:tr h="482593">
                <a:tc>
                  <a:txBody>
                    <a:bodyPr/>
                    <a:lstStyle/>
                    <a:p>
                      <a:pPr algn="ctr"/>
                      <a:r>
                        <a:rPr lang="zh-CN" altLang="en-US" dirty="0">
                          <a:latin typeface="Microsoft YaHei" panose="020B0503020204020204" pitchFamily="34" charset="-122"/>
                          <a:ea typeface="Microsoft YaHei" panose="020B0503020204020204" pitchFamily="34" charset="-122"/>
                        </a:rPr>
                        <a:t>我的心情好美麗</a:t>
                      </a:r>
                      <a:endParaRPr lang="zh-TW" altLang="en-US"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TW" dirty="0"/>
                        <a:t>?</a:t>
                      </a:r>
                      <a:endParaRPr lang="zh-TW" altLang="en-US" dirty="0"/>
                    </a:p>
                  </a:txBody>
                  <a:tcPr anchor="ctr"/>
                </a:tc>
                <a:extLst>
                  <a:ext uri="{0D108BD9-81ED-4DB2-BD59-A6C34878D82A}">
                    <a16:rowId xmlns:a16="http://schemas.microsoft.com/office/drawing/2014/main" val="1043727487"/>
                  </a:ext>
                </a:extLst>
              </a:tr>
              <a:tr h="48259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latin typeface="Microsoft YaHei" panose="020B0503020204020204" pitchFamily="34" charset="-122"/>
                          <a:ea typeface="Microsoft YaHei" panose="020B0503020204020204" pitchFamily="34" charset="-122"/>
                        </a:rPr>
                        <a:t>我的心情好棒</a:t>
                      </a:r>
                    </a:p>
                  </a:txBody>
                  <a:tcPr anchor="ctr"/>
                </a:tc>
                <a:tc>
                  <a:txBody>
                    <a:bodyPr/>
                    <a:lstStyle/>
                    <a:p>
                      <a:pPr algn="ctr"/>
                      <a:r>
                        <a:rPr lang="en-US" altLang="zh-TW" dirty="0"/>
                        <a:t>?</a:t>
                      </a:r>
                      <a:endParaRPr lang="zh-TW" altLang="en-US" dirty="0"/>
                    </a:p>
                  </a:txBody>
                  <a:tcPr anchor="ctr"/>
                </a:tc>
                <a:extLst>
                  <a:ext uri="{0D108BD9-81ED-4DB2-BD59-A6C34878D82A}">
                    <a16:rowId xmlns:a16="http://schemas.microsoft.com/office/drawing/2014/main" val="2860834066"/>
                  </a:ext>
                </a:extLst>
              </a:tr>
            </a:tbl>
          </a:graphicData>
        </a:graphic>
      </p:graphicFrame>
      <p:sp>
        <p:nvSpPr>
          <p:cNvPr id="8" name="文字方塊 7">
            <a:extLst>
              <a:ext uri="{FF2B5EF4-FFF2-40B4-BE49-F238E27FC236}">
                <a16:creationId xmlns:a16="http://schemas.microsoft.com/office/drawing/2014/main" id="{B9AD9BC9-2D39-814E-B911-496BFA5582AA}"/>
              </a:ext>
            </a:extLst>
          </p:cNvPr>
          <p:cNvSpPr txBox="1"/>
          <p:nvPr/>
        </p:nvSpPr>
        <p:spPr>
          <a:xfrm>
            <a:off x="1100699" y="2885569"/>
            <a:ext cx="1476245" cy="400110"/>
          </a:xfrm>
          <a:prstGeom prst="rect">
            <a:avLst/>
          </a:prstGeom>
          <a:noFill/>
        </p:spPr>
        <p:txBody>
          <a:bodyPr wrap="square" rtlCol="0">
            <a:spAutoFit/>
          </a:bodyPr>
          <a:lstStyle/>
          <a:p>
            <a:r>
              <a:rPr kumimoji="1" lang="zh-TW" altLang="en-US" sz="2000" dirty="0">
                <a:latin typeface="Microsoft YaHei" panose="020B0503020204020204" pitchFamily="34" charset="-122"/>
                <a:ea typeface="Microsoft YaHei" panose="020B0503020204020204" pitchFamily="34" charset="-122"/>
              </a:rPr>
              <a:t>訓練資料：</a:t>
            </a:r>
          </a:p>
        </p:txBody>
      </p:sp>
      <p:sp>
        <p:nvSpPr>
          <p:cNvPr id="9" name="文字方塊 8">
            <a:extLst>
              <a:ext uri="{FF2B5EF4-FFF2-40B4-BE49-F238E27FC236}">
                <a16:creationId xmlns:a16="http://schemas.microsoft.com/office/drawing/2014/main" id="{0C62C0A2-0094-EB4E-859F-0A562E7C99D9}"/>
              </a:ext>
            </a:extLst>
          </p:cNvPr>
          <p:cNvSpPr txBox="1"/>
          <p:nvPr/>
        </p:nvSpPr>
        <p:spPr>
          <a:xfrm>
            <a:off x="6413633" y="2870180"/>
            <a:ext cx="1476245" cy="400110"/>
          </a:xfrm>
          <a:prstGeom prst="rect">
            <a:avLst/>
          </a:prstGeom>
          <a:noFill/>
        </p:spPr>
        <p:txBody>
          <a:bodyPr wrap="square" rtlCol="0">
            <a:spAutoFit/>
          </a:bodyPr>
          <a:lstStyle/>
          <a:p>
            <a:r>
              <a:rPr kumimoji="1" lang="zh-TW" altLang="en-US" sz="2000" dirty="0">
                <a:latin typeface="Microsoft YaHei" panose="020B0503020204020204" pitchFamily="34" charset="-122"/>
                <a:ea typeface="Microsoft YaHei" panose="020B0503020204020204" pitchFamily="34" charset="-122"/>
              </a:rPr>
              <a:t>測試資料：</a:t>
            </a:r>
          </a:p>
        </p:txBody>
      </p:sp>
    </p:spTree>
    <p:extLst>
      <p:ext uri="{BB962C8B-B14F-4D97-AF65-F5344CB8AC3E}">
        <p14:creationId xmlns:p14="http://schemas.microsoft.com/office/powerpoint/2010/main" val="119938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7618</TotalTime>
  <Words>2754</Words>
  <Application>Microsoft Macintosh PowerPoint</Application>
  <PresentationFormat>寬螢幕</PresentationFormat>
  <Paragraphs>503</Paragraphs>
  <Slides>57</Slides>
  <Notes>52</Notes>
  <HiddenSlides>0</HiddenSlides>
  <MMClips>6</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57</vt:i4>
      </vt:variant>
    </vt:vector>
  </HeadingPairs>
  <TitlesOfParts>
    <vt:vector size="65" baseType="lpstr">
      <vt:lpstr>Microsoft JhengHei</vt:lpstr>
      <vt:lpstr>新細明體</vt:lpstr>
      <vt:lpstr>Microsoft YaHei</vt:lpstr>
      <vt:lpstr>Arial</vt:lpstr>
      <vt:lpstr>Calibri</vt:lpstr>
      <vt:lpstr>Cambria Math</vt:lpstr>
      <vt:lpstr>Lucida Grande</vt:lpstr>
      <vt:lpstr>Office 佈景主題</vt:lpstr>
      <vt:lpstr>NLP 自然語言處理理論與前沿技術</vt:lpstr>
      <vt:lpstr>自然語言處理</vt:lpstr>
      <vt:lpstr>自然語言處理  (Natural Language Processing)</vt:lpstr>
      <vt:lpstr>自然語言處理  (Natural Language Processing)</vt:lpstr>
      <vt:lpstr>自然語言處理  (Natural Language Processing)</vt:lpstr>
      <vt:lpstr>自然語言處理  (Natural Language Processing)</vt:lpstr>
      <vt:lpstr>自然語言處理  (Natural Language Processing)</vt:lpstr>
      <vt:lpstr>自然語言處理  (Natural Language Processing)</vt:lpstr>
      <vt:lpstr>自然語言處理  (Natural Language Processing)</vt:lpstr>
      <vt:lpstr>自然語言處理  (Natural Language Processing)</vt:lpstr>
      <vt:lpstr>自然語言處理  (Natural Language Processing)</vt:lpstr>
      <vt:lpstr>自然語言處理  (Natural Language Processing)</vt:lpstr>
      <vt:lpstr>自然語言處理  (Natural Language Processing)</vt:lpstr>
      <vt:lpstr>自然語言處理  (Natural Language Processing)</vt:lpstr>
      <vt:lpstr>自然語言處理</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自然語言處理在深度學習的架構</vt:lpstr>
      <vt:lpstr>自然語言處理</vt:lpstr>
      <vt:lpstr>自然語言處理在深度學習的應用</vt:lpstr>
      <vt:lpstr>自然語言處理在深度學習的應用</vt:lpstr>
      <vt:lpstr>自然語言處理在深度學習的應用</vt:lpstr>
      <vt:lpstr>自然語言處理在深度學習的應用</vt:lpstr>
      <vt:lpstr>自然語言處理在深度學習的應用</vt:lpstr>
      <vt:lpstr>自然語言處理在深度學習的應用</vt:lpstr>
      <vt:lpstr>自然語言處理在深度學習的應用</vt:lpstr>
      <vt:lpstr>自然語言處理在深度學習的應用</vt:lpstr>
      <vt:lpstr>自然語言處理在深度學習的應用</vt:lpstr>
      <vt:lpstr>自然語言處理在深度學習的應用</vt:lpstr>
      <vt:lpstr>自然語言處理在深度學習的應用</vt:lpstr>
      <vt:lpstr>自然語言處理在深度學習的應用</vt:lpstr>
      <vt:lpstr>PowerPoint 簡報</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cheng rona</dc:creator>
  <cp:lastModifiedBy>陳鈴雅</cp:lastModifiedBy>
  <cp:revision>642</cp:revision>
  <dcterms:created xsi:type="dcterms:W3CDTF">2020-08-04T06:01:26Z</dcterms:created>
  <dcterms:modified xsi:type="dcterms:W3CDTF">2020-12-18T10:22:04Z</dcterms:modified>
</cp:coreProperties>
</file>